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0" r:id="rId3"/>
    <p:sldId id="265" r:id="rId4"/>
    <p:sldId id="269" r:id="rId5"/>
    <p:sldId id="274" r:id="rId6"/>
    <p:sldId id="273" r:id="rId7"/>
    <p:sldId id="275" r:id="rId8"/>
    <p:sldId id="271" r:id="rId9"/>
    <p:sldId id="277" r:id="rId10"/>
    <p:sldId id="278" r:id="rId11"/>
    <p:sldId id="279" r:id="rId12"/>
    <p:sldId id="280" r:id="rId13"/>
    <p:sldId id="276" r:id="rId14"/>
    <p:sldId id="282" r:id="rId15"/>
    <p:sldId id="272" r:id="rId16"/>
    <p:sldId id="281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A00B"/>
    <a:srgbClr val="ED7D31"/>
    <a:srgbClr val="32A6B0"/>
    <a:srgbClr val="78CFD7"/>
    <a:srgbClr val="AE5A21"/>
    <a:srgbClr val="EA6B14"/>
    <a:srgbClr val="3A3A3A"/>
    <a:srgbClr val="545454"/>
    <a:srgbClr val="202736"/>
    <a:srgbClr val="010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5" autoAdjust="0"/>
    <p:restoredTop sz="72998" autoAdjust="0"/>
  </p:normalViewPr>
  <p:slideViewPr>
    <p:cSldViewPr snapToGrid="0">
      <p:cViewPr>
        <p:scale>
          <a:sx n="100" d="100"/>
          <a:sy n="100" d="100"/>
        </p:scale>
        <p:origin x="214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7EBB97-5BD1-4A9F-8888-5BE4FA16F75A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0_3" csCatId="mainScheme" phldr="1"/>
      <dgm:spPr/>
    </dgm:pt>
    <dgm:pt modelId="{4A5E2E5D-3608-4DA9-88EC-16A35A5FE62B}">
      <dgm:prSet phldrT="[Text]"/>
      <dgm:spPr/>
      <dgm:t>
        <a:bodyPr/>
        <a:lstStyle/>
        <a:p>
          <a:r>
            <a:rPr lang="en-GB" dirty="0"/>
            <a:t>EEG Input</a:t>
          </a:r>
        </a:p>
      </dgm:t>
    </dgm:pt>
    <dgm:pt modelId="{84310BC5-0D9D-4712-9354-76F1205CB672}" type="parTrans" cxnId="{9A5BFF5F-82BA-4447-80C2-6B5EDE4EACE4}">
      <dgm:prSet/>
      <dgm:spPr/>
      <dgm:t>
        <a:bodyPr/>
        <a:lstStyle/>
        <a:p>
          <a:endParaRPr lang="en-GB"/>
        </a:p>
      </dgm:t>
    </dgm:pt>
    <dgm:pt modelId="{462C5DE0-1688-4CE2-80CA-C69D9D9FBA1B}" type="sibTrans" cxnId="{9A5BFF5F-82BA-4447-80C2-6B5EDE4EACE4}">
      <dgm:prSet/>
      <dgm:spPr/>
      <dgm:t>
        <a:bodyPr/>
        <a:lstStyle/>
        <a:p>
          <a:endParaRPr lang="en-GB"/>
        </a:p>
      </dgm:t>
    </dgm:pt>
    <dgm:pt modelId="{301566E2-6765-4F97-B534-F045482DF16C}" type="pres">
      <dgm:prSet presAssocID="{377EBB97-5BD1-4A9F-8888-5BE4FA16F75A}" presName="diagram" presStyleCnt="0">
        <dgm:presLayoutVars>
          <dgm:dir/>
        </dgm:presLayoutVars>
      </dgm:prSet>
      <dgm:spPr/>
    </dgm:pt>
    <dgm:pt modelId="{6F7A80A5-E9A7-4C50-9990-84907AEEB632}" type="pres">
      <dgm:prSet presAssocID="{4A5E2E5D-3608-4DA9-88EC-16A35A5FE62B}" presName="composite" presStyleCnt="0"/>
      <dgm:spPr/>
    </dgm:pt>
    <dgm:pt modelId="{1E8E9160-3500-4472-9571-B2D738DF6820}" type="pres">
      <dgm:prSet presAssocID="{4A5E2E5D-3608-4DA9-88EC-16A35A5FE62B}" presName="Image" presStyleLbl="bgShp" presStyleIdx="0" presStyleCnt="1"/>
      <dgm:spPr>
        <a:prstGeom prst="snip2Diag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  <dgm:extLst>
        <a:ext uri="{E40237B7-FDA0-4F09-8148-C483321AD2D9}">
          <dgm14:cNvPr xmlns:dgm14="http://schemas.microsoft.com/office/drawing/2010/diagram" id="0" name="" descr="eego™mini-series | ANT Neuro">
            <a:extLst>
              <a:ext uri="{FF2B5EF4-FFF2-40B4-BE49-F238E27FC236}">
                <a16:creationId xmlns:a16="http://schemas.microsoft.com/office/drawing/2014/main" id="{8EE2C95D-613F-4368-ABBF-627A248B598A}"/>
              </a:ext>
            </a:extLst>
          </dgm14:cNvPr>
        </a:ext>
      </dgm:extLst>
    </dgm:pt>
    <dgm:pt modelId="{E339854E-4ACD-4EA8-8259-F6FD2350E7A7}" type="pres">
      <dgm:prSet presAssocID="{4A5E2E5D-3608-4DA9-88EC-16A35A5FE62B}" presName="Parent" presStyleLbl="node0" presStyleIdx="0" presStyleCnt="1">
        <dgm:presLayoutVars>
          <dgm:bulletEnabled val="1"/>
        </dgm:presLayoutVars>
      </dgm:prSet>
      <dgm:spPr/>
    </dgm:pt>
  </dgm:ptLst>
  <dgm:cxnLst>
    <dgm:cxn modelId="{9A5BFF5F-82BA-4447-80C2-6B5EDE4EACE4}" srcId="{377EBB97-5BD1-4A9F-8888-5BE4FA16F75A}" destId="{4A5E2E5D-3608-4DA9-88EC-16A35A5FE62B}" srcOrd="0" destOrd="0" parTransId="{84310BC5-0D9D-4712-9354-76F1205CB672}" sibTransId="{462C5DE0-1688-4CE2-80CA-C69D9D9FBA1B}"/>
    <dgm:cxn modelId="{DE0817AF-E25B-4C5D-93E0-B3D204CBA4C6}" type="presOf" srcId="{4A5E2E5D-3608-4DA9-88EC-16A35A5FE62B}" destId="{E339854E-4ACD-4EA8-8259-F6FD2350E7A7}" srcOrd="0" destOrd="0" presId="urn:microsoft.com/office/officeart/2008/layout/BendingPictureCaption"/>
    <dgm:cxn modelId="{3392CBCD-15E1-4607-82FB-66A8094D9CEF}" type="presOf" srcId="{377EBB97-5BD1-4A9F-8888-5BE4FA16F75A}" destId="{301566E2-6765-4F97-B534-F045482DF16C}" srcOrd="0" destOrd="0" presId="urn:microsoft.com/office/officeart/2008/layout/BendingPictureCaption"/>
    <dgm:cxn modelId="{8E541CEF-7C3E-4E36-B31B-0A490F006888}" type="presParOf" srcId="{301566E2-6765-4F97-B534-F045482DF16C}" destId="{6F7A80A5-E9A7-4C50-9990-84907AEEB632}" srcOrd="0" destOrd="0" presId="urn:microsoft.com/office/officeart/2008/layout/BendingPictureCaption"/>
    <dgm:cxn modelId="{5E3CE58C-F929-4703-B86C-3913E84028A5}" type="presParOf" srcId="{6F7A80A5-E9A7-4C50-9990-84907AEEB632}" destId="{1E8E9160-3500-4472-9571-B2D738DF6820}" srcOrd="0" destOrd="0" presId="urn:microsoft.com/office/officeart/2008/layout/BendingPictureCaption"/>
    <dgm:cxn modelId="{0BA140F3-EB2C-48C5-858C-7FBDD7DBA5A6}" type="presParOf" srcId="{6F7A80A5-E9A7-4C50-9990-84907AEEB632}" destId="{E339854E-4ACD-4EA8-8259-F6FD2350E7A7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D725C2-DEBA-4E57-9715-D434F9C81595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0_3" csCatId="mainScheme" phldr="1"/>
      <dgm:spPr/>
    </dgm:pt>
    <dgm:pt modelId="{DA57629D-7C4B-49BA-868D-8D01FE7A460D}">
      <dgm:prSet phldrT="[Text]"/>
      <dgm:spPr/>
      <dgm:t>
        <a:bodyPr/>
        <a:lstStyle/>
        <a:p>
          <a:r>
            <a:rPr lang="en-GB" dirty="0"/>
            <a:t> Eye Tracking Input </a:t>
          </a:r>
        </a:p>
      </dgm:t>
    </dgm:pt>
    <dgm:pt modelId="{1EB40291-6F80-4F4C-89DF-391AB3A938D7}" type="parTrans" cxnId="{FC3678F6-D2CD-4C97-9437-8FC359AA1216}">
      <dgm:prSet/>
      <dgm:spPr/>
      <dgm:t>
        <a:bodyPr/>
        <a:lstStyle/>
        <a:p>
          <a:endParaRPr lang="en-GB"/>
        </a:p>
      </dgm:t>
    </dgm:pt>
    <dgm:pt modelId="{A821461F-DA08-41AA-AC25-CCBD1E5845BF}" type="sibTrans" cxnId="{FC3678F6-D2CD-4C97-9437-8FC359AA1216}">
      <dgm:prSet/>
      <dgm:spPr/>
      <dgm:t>
        <a:bodyPr/>
        <a:lstStyle/>
        <a:p>
          <a:endParaRPr lang="en-GB"/>
        </a:p>
      </dgm:t>
    </dgm:pt>
    <dgm:pt modelId="{D84DA5D0-7F66-4A7E-9DDD-1785E5673EB5}" type="pres">
      <dgm:prSet presAssocID="{37D725C2-DEBA-4E57-9715-D434F9C81595}" presName="diagram" presStyleCnt="0">
        <dgm:presLayoutVars>
          <dgm:dir/>
        </dgm:presLayoutVars>
      </dgm:prSet>
      <dgm:spPr/>
    </dgm:pt>
    <dgm:pt modelId="{7081E0A4-E5EF-4694-A053-C099A346DB53}" type="pres">
      <dgm:prSet presAssocID="{DA57629D-7C4B-49BA-868D-8D01FE7A460D}" presName="composite" presStyleCnt="0"/>
      <dgm:spPr/>
    </dgm:pt>
    <dgm:pt modelId="{0DE60FD3-F728-449A-BF72-F0AA952B698A}" type="pres">
      <dgm:prSet presAssocID="{DA57629D-7C4B-49BA-868D-8D01FE7A460D}" presName="Image" presStyleLbl="bgShp" presStyleIdx="0" presStyleCnt="1"/>
      <dgm:spPr>
        <a:prstGeom prst="snip2Diag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  <dgm:extLst>
        <a:ext uri="{E40237B7-FDA0-4F09-8148-C483321AD2D9}">
          <dgm14:cNvPr xmlns:dgm14="http://schemas.microsoft.com/office/drawing/2010/diagram" id="0" name="" descr="Htc Vive Pro Eye Virtual Reality Glasses Blue, Techinn">
            <a:extLst>
              <a:ext uri="{FF2B5EF4-FFF2-40B4-BE49-F238E27FC236}">
                <a16:creationId xmlns:a16="http://schemas.microsoft.com/office/drawing/2014/main" id="{B2691F53-ECFE-4C8E-A4DA-82237BAD1DA7}"/>
              </a:ext>
            </a:extLst>
          </dgm14:cNvPr>
        </a:ext>
      </dgm:extLst>
    </dgm:pt>
    <dgm:pt modelId="{21CDA5D6-F8DE-464B-91D4-06DF3D9102EB}" type="pres">
      <dgm:prSet presAssocID="{DA57629D-7C4B-49BA-868D-8D01FE7A460D}" presName="Parent" presStyleLbl="node0" presStyleIdx="0" presStyleCnt="1">
        <dgm:presLayoutVars>
          <dgm:bulletEnabled val="1"/>
        </dgm:presLayoutVars>
      </dgm:prSet>
      <dgm:spPr/>
    </dgm:pt>
  </dgm:ptLst>
  <dgm:cxnLst>
    <dgm:cxn modelId="{9B6FBE46-1CD3-4D66-905C-0D19CE269465}" type="presOf" srcId="{37D725C2-DEBA-4E57-9715-D434F9C81595}" destId="{D84DA5D0-7F66-4A7E-9DDD-1785E5673EB5}" srcOrd="0" destOrd="0" presId="urn:microsoft.com/office/officeart/2008/layout/BendingPictureCaption"/>
    <dgm:cxn modelId="{C9EA9FC6-5637-446B-BB96-12932048116C}" type="presOf" srcId="{DA57629D-7C4B-49BA-868D-8D01FE7A460D}" destId="{21CDA5D6-F8DE-464B-91D4-06DF3D9102EB}" srcOrd="0" destOrd="0" presId="urn:microsoft.com/office/officeart/2008/layout/BendingPictureCaption"/>
    <dgm:cxn modelId="{FC3678F6-D2CD-4C97-9437-8FC359AA1216}" srcId="{37D725C2-DEBA-4E57-9715-D434F9C81595}" destId="{DA57629D-7C4B-49BA-868D-8D01FE7A460D}" srcOrd="0" destOrd="0" parTransId="{1EB40291-6F80-4F4C-89DF-391AB3A938D7}" sibTransId="{A821461F-DA08-41AA-AC25-CCBD1E5845BF}"/>
    <dgm:cxn modelId="{9C59329D-2F76-493E-B8B0-F37EB31885C8}" type="presParOf" srcId="{D84DA5D0-7F66-4A7E-9DDD-1785E5673EB5}" destId="{7081E0A4-E5EF-4694-A053-C099A346DB53}" srcOrd="0" destOrd="0" presId="urn:microsoft.com/office/officeart/2008/layout/BendingPictureCaption"/>
    <dgm:cxn modelId="{C5C68260-A3E0-43F6-9F15-842907923D14}" type="presParOf" srcId="{7081E0A4-E5EF-4694-A053-C099A346DB53}" destId="{0DE60FD3-F728-449A-BF72-F0AA952B698A}" srcOrd="0" destOrd="0" presId="urn:microsoft.com/office/officeart/2008/layout/BendingPictureCaption"/>
    <dgm:cxn modelId="{8CEAEB91-737C-4FB0-9ED9-5C14278C5BC5}" type="presParOf" srcId="{7081E0A4-E5EF-4694-A053-C099A346DB53}" destId="{21CDA5D6-F8DE-464B-91D4-06DF3D9102EB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0DDB00-3487-446E-8206-88A130740E8B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0_3" csCatId="mainScheme" phldr="1"/>
      <dgm:spPr/>
    </dgm:pt>
    <dgm:pt modelId="{14E2CADF-9AB0-4019-B29D-7427C4C1B680}">
      <dgm:prSet phldrT="[Text]"/>
      <dgm:spPr/>
      <dgm:t>
        <a:bodyPr/>
        <a:lstStyle/>
        <a:p>
          <a:r>
            <a:rPr lang="en-GB" dirty="0"/>
            <a:t>EMG Input</a:t>
          </a:r>
        </a:p>
      </dgm:t>
    </dgm:pt>
    <dgm:pt modelId="{736E6457-CB3B-4467-A005-350461B8864F}" type="parTrans" cxnId="{3C6A8C0E-621B-4B5C-AE27-0C49698CC5D7}">
      <dgm:prSet/>
      <dgm:spPr/>
      <dgm:t>
        <a:bodyPr/>
        <a:lstStyle/>
        <a:p>
          <a:endParaRPr lang="en-GB"/>
        </a:p>
      </dgm:t>
    </dgm:pt>
    <dgm:pt modelId="{CAC37D8C-40D7-40F1-AC06-9662E90F510F}" type="sibTrans" cxnId="{3C6A8C0E-621B-4B5C-AE27-0C49698CC5D7}">
      <dgm:prSet/>
      <dgm:spPr/>
      <dgm:t>
        <a:bodyPr/>
        <a:lstStyle/>
        <a:p>
          <a:endParaRPr lang="en-GB"/>
        </a:p>
      </dgm:t>
    </dgm:pt>
    <dgm:pt modelId="{727712B9-1F4B-4312-8535-2307EEE10B83}" type="pres">
      <dgm:prSet presAssocID="{810DDB00-3487-446E-8206-88A130740E8B}" presName="diagram" presStyleCnt="0">
        <dgm:presLayoutVars>
          <dgm:dir/>
        </dgm:presLayoutVars>
      </dgm:prSet>
      <dgm:spPr/>
    </dgm:pt>
    <dgm:pt modelId="{D374A8A4-D9BE-4C62-8604-3B2DAC8DF26C}" type="pres">
      <dgm:prSet presAssocID="{14E2CADF-9AB0-4019-B29D-7427C4C1B680}" presName="composite" presStyleCnt="0"/>
      <dgm:spPr/>
    </dgm:pt>
    <dgm:pt modelId="{9018B674-0F65-40D2-847E-98953A6E3E1F}" type="pres">
      <dgm:prSet presAssocID="{14E2CADF-9AB0-4019-B29D-7427C4C1B680}" presName="Image" presStyleLbl="bgShp" presStyleIdx="0" presStyleCnt="1"/>
      <dgm:spPr>
        <a:prstGeom prst="snip2Diag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  <dgm:extLst>
        <a:ext uri="{E40237B7-FDA0-4F09-8148-C483321AD2D9}">
          <dgm14:cNvPr xmlns:dgm14="http://schemas.microsoft.com/office/drawing/2010/diagram" id="0" name="" descr="emteq labs | LinkedIn">
            <a:extLst>
              <a:ext uri="{FF2B5EF4-FFF2-40B4-BE49-F238E27FC236}">
                <a16:creationId xmlns:a16="http://schemas.microsoft.com/office/drawing/2014/main" id="{DA31CEF9-1000-4106-92D5-D223426E138F}"/>
              </a:ext>
            </a:extLst>
          </dgm14:cNvPr>
        </a:ext>
      </dgm:extLst>
    </dgm:pt>
    <dgm:pt modelId="{D75616D9-4479-4A16-9CE4-38D603B5E7D9}" type="pres">
      <dgm:prSet presAssocID="{14E2CADF-9AB0-4019-B29D-7427C4C1B680}" presName="Parent" presStyleLbl="node0" presStyleIdx="0" presStyleCnt="1">
        <dgm:presLayoutVars>
          <dgm:bulletEnabled val="1"/>
        </dgm:presLayoutVars>
      </dgm:prSet>
      <dgm:spPr/>
    </dgm:pt>
  </dgm:ptLst>
  <dgm:cxnLst>
    <dgm:cxn modelId="{14B49905-4A8A-4FFA-85A3-09F7F073DC7F}" type="presOf" srcId="{14E2CADF-9AB0-4019-B29D-7427C4C1B680}" destId="{D75616D9-4479-4A16-9CE4-38D603B5E7D9}" srcOrd="0" destOrd="0" presId="urn:microsoft.com/office/officeart/2008/layout/BendingPictureCaption"/>
    <dgm:cxn modelId="{3C6A8C0E-621B-4B5C-AE27-0C49698CC5D7}" srcId="{810DDB00-3487-446E-8206-88A130740E8B}" destId="{14E2CADF-9AB0-4019-B29D-7427C4C1B680}" srcOrd="0" destOrd="0" parTransId="{736E6457-CB3B-4467-A005-350461B8864F}" sibTransId="{CAC37D8C-40D7-40F1-AC06-9662E90F510F}"/>
    <dgm:cxn modelId="{559B8E45-8D63-4448-9448-37E466F7B227}" type="presOf" srcId="{810DDB00-3487-446E-8206-88A130740E8B}" destId="{727712B9-1F4B-4312-8535-2307EEE10B83}" srcOrd="0" destOrd="0" presId="urn:microsoft.com/office/officeart/2008/layout/BendingPictureCaption"/>
    <dgm:cxn modelId="{85785041-921A-418C-B814-E4132779A2CA}" type="presParOf" srcId="{727712B9-1F4B-4312-8535-2307EEE10B83}" destId="{D374A8A4-D9BE-4C62-8604-3B2DAC8DF26C}" srcOrd="0" destOrd="0" presId="urn:microsoft.com/office/officeart/2008/layout/BendingPictureCaption"/>
    <dgm:cxn modelId="{2A4D2A05-5760-4FE3-98DC-C3BC7B8BD843}" type="presParOf" srcId="{D374A8A4-D9BE-4C62-8604-3B2DAC8DF26C}" destId="{9018B674-0F65-40D2-847E-98953A6E3E1F}" srcOrd="0" destOrd="0" presId="urn:microsoft.com/office/officeart/2008/layout/BendingPictureCaption"/>
    <dgm:cxn modelId="{67D736D9-C854-4807-9F4D-28790D27431F}" type="presParOf" srcId="{D374A8A4-D9BE-4C62-8604-3B2DAC8DF26C}" destId="{D75616D9-4479-4A16-9CE4-38D603B5E7D9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E9160-3500-4472-9571-B2D738DF6820}">
      <dsp:nvSpPr>
        <dsp:cNvPr id="0" name=""/>
        <dsp:cNvSpPr/>
      </dsp:nvSpPr>
      <dsp:spPr>
        <a:xfrm>
          <a:off x="0" y="152677"/>
          <a:ext cx="1324703" cy="978950"/>
        </a:xfrm>
        <a:prstGeom prst="snip2Diag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9854E-4ACD-4EA8-8259-F6FD2350E7A7}">
      <dsp:nvSpPr>
        <dsp:cNvPr id="0" name=""/>
        <dsp:cNvSpPr/>
      </dsp:nvSpPr>
      <dsp:spPr>
        <a:xfrm>
          <a:off x="267759" y="954126"/>
          <a:ext cx="1141499" cy="27432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GB" sz="1500" kern="1200" dirty="0"/>
            <a:t>EEG Input</a:t>
          </a:r>
        </a:p>
      </dsp:txBody>
      <dsp:txXfrm>
        <a:off x="267759" y="954126"/>
        <a:ext cx="1141499" cy="2743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60FD3-F728-449A-BF72-F0AA952B698A}">
      <dsp:nvSpPr>
        <dsp:cNvPr id="0" name=""/>
        <dsp:cNvSpPr/>
      </dsp:nvSpPr>
      <dsp:spPr>
        <a:xfrm>
          <a:off x="0" y="163415"/>
          <a:ext cx="1298256" cy="959406"/>
        </a:xfrm>
        <a:prstGeom prst="snip2Diag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DA5D6-F8DE-464B-91D4-06DF3D9102EB}">
      <dsp:nvSpPr>
        <dsp:cNvPr id="0" name=""/>
        <dsp:cNvSpPr/>
      </dsp:nvSpPr>
      <dsp:spPr>
        <a:xfrm>
          <a:off x="262413" y="948863"/>
          <a:ext cx="1118710" cy="26884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GB" sz="1100" kern="1200" dirty="0"/>
            <a:t> Eye Tracking Input </a:t>
          </a:r>
        </a:p>
      </dsp:txBody>
      <dsp:txXfrm>
        <a:off x="262413" y="948863"/>
        <a:ext cx="1118710" cy="268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8B674-0F65-40D2-847E-98953A6E3E1F}">
      <dsp:nvSpPr>
        <dsp:cNvPr id="0" name=""/>
        <dsp:cNvSpPr/>
      </dsp:nvSpPr>
      <dsp:spPr>
        <a:xfrm>
          <a:off x="0" y="163415"/>
          <a:ext cx="1298257" cy="959407"/>
        </a:xfrm>
        <a:prstGeom prst="snip2Diag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5616D9-4479-4A16-9CE4-38D603B5E7D9}">
      <dsp:nvSpPr>
        <dsp:cNvPr id="0" name=""/>
        <dsp:cNvSpPr/>
      </dsp:nvSpPr>
      <dsp:spPr>
        <a:xfrm>
          <a:off x="262413" y="948864"/>
          <a:ext cx="1118711" cy="26884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GB" sz="1500" kern="1200" dirty="0"/>
            <a:t>EMG Input</a:t>
          </a:r>
        </a:p>
      </dsp:txBody>
      <dsp:txXfrm>
        <a:off x="262413" y="948864"/>
        <a:ext cx="1118711" cy="268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2CF12-C102-4E48-8DD4-3F0624D60D82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D00D3-B18A-47A6-B6BD-F147451316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824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D00D3-B18A-47A6-B6BD-F1474513166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853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D00D3-B18A-47A6-B6BD-F1474513166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532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D00D3-B18A-47A6-B6BD-F1474513166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403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D00D3-B18A-47A6-B6BD-F1474513166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915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D00D3-B18A-47A6-B6BD-F1474513166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649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D00D3-B18A-47A6-B6BD-F1474513166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342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D00D3-B18A-47A6-B6BD-F1474513166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531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D00D3-B18A-47A6-B6BD-F1474513166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896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D00D3-B18A-47A6-B6BD-F1474513166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559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D00D3-B18A-47A6-B6BD-F1474513166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948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D00D3-B18A-47A6-B6BD-F1474513166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15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D00D3-B18A-47A6-B6BD-F1474513166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35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D00D3-B18A-47A6-B6BD-F1474513166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209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D00D3-B18A-47A6-B6BD-F1474513166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175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D00D3-B18A-47A6-B6BD-F1474513166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054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D00D3-B18A-47A6-B6BD-F1474513166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683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D00D3-B18A-47A6-B6BD-F1474513166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630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B5106-EFEB-4722-B091-2EE8D2D63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7ACDBE-6B22-4709-8822-8956684C5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A4A64-2081-41DF-B992-77C3555F2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B650-73E2-4D86-BE0A-DE5F98986D4B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4544E-6467-4874-A73B-978A0078E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37F04-900F-44BA-80EB-5066EA8F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2AB0-3FF2-4EC5-A7CD-C96F275CA5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128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DD7E-5AF6-46B8-9181-D15390982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15FD3-0025-4F8E-8D91-0519EF532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13446-E31C-410E-B472-990752E08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B650-73E2-4D86-BE0A-DE5F98986D4B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AC233-D860-4523-A87B-2FD09F05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72ABE-8C5A-4E60-B9FA-C7FD83D1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2AB0-3FF2-4EC5-A7CD-C96F275CA5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016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9D170C-90F6-4472-ACB3-7FAFA0B8E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3981A-8335-4BA9-A5BD-5EDE6447E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96897-74E9-45CA-9D17-629F52FD1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B650-73E2-4D86-BE0A-DE5F98986D4B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5D8E0-3250-440B-9F1B-251F3E9AF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F1E87-A16F-4E71-99B2-DB55725F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2AB0-3FF2-4EC5-A7CD-C96F275CA5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86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2FD1-266E-41CC-A96C-8C3EEEE4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ADEF2-002B-43A7-AE41-8E12F40DB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7A5DA-FEE0-40B1-978E-0C36B80DF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B650-73E2-4D86-BE0A-DE5F98986D4B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04910-F788-49F6-8FC0-2CFE5148C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BC918-1B33-4930-A249-B7D11F55F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2AB0-3FF2-4EC5-A7CD-C96F275CA5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356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283BA-2295-431A-8319-B3466641A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91D15-BF2F-4491-AB3F-088C25975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A4F90-AD2E-4B24-BD71-AC35D68AA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B650-73E2-4D86-BE0A-DE5F98986D4B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63EF4-D12F-4D86-AC3B-A55DBD44C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C5A6D-5967-4D8B-9499-2ED819B65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2AB0-3FF2-4EC5-A7CD-C96F275CA5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97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FF970-D18A-49C2-B98C-4CA0E78B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31F5E-8C8B-4DB6-B0F7-9865DEBDB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8FC6D-B8FD-4D00-B48E-08209AA27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EF64E-9DE9-4B69-9777-F10EC077A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B650-73E2-4D86-BE0A-DE5F98986D4B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024A4-9988-4382-AF8C-F787DD2D8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5E6D9-1FDC-41F0-8794-B4FDBC51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2AB0-3FF2-4EC5-A7CD-C96F275CA5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28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828F3-B350-4A21-AABE-10A3E7DEB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17754-8E65-4BE5-AB16-4578E2A2A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BCA91-5A56-4BA0-B851-8B96D11FE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4F29-0183-4442-9BF6-95B76C6BA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969F2F-06A0-47D7-BB7B-FF1A038CB3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DF259-F44E-4121-919B-8749CC2F5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B650-73E2-4D86-BE0A-DE5F98986D4B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1593DE-EDA7-4868-B192-1DB315DC4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12D61E-36DD-487F-B764-CC8E2DA0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2AB0-3FF2-4EC5-A7CD-C96F275CA5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856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0608-D6CB-4B3E-B10D-BC5E9DB9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91B627-6735-47EF-9969-B6AA73D04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B650-73E2-4D86-BE0A-DE5F98986D4B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C30C76-BC1A-4FC8-ABB1-CCAE6BC8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0936D-B82B-4687-AA35-9E03C8E3F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2AB0-3FF2-4EC5-A7CD-C96F275CA5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50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B34AB-A883-47EA-A2C2-F9A816581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B650-73E2-4D86-BE0A-DE5F98986D4B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158629-B50C-4304-A490-09A92D778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266EF-43C5-4D5C-A4B2-F5866DC5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2AB0-3FF2-4EC5-A7CD-C96F275CA5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740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E757C-9CE1-4B98-8F2C-D42AFFD7E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7F5BC-173C-4A9E-92E1-AE3250C7C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CACBF-6669-4CDC-B9CD-7EE55AA70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A2AAF-7395-43D4-B4CD-A1121AE5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B650-73E2-4D86-BE0A-DE5F98986D4B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006A3-9EE7-4C79-A2E1-6C3D22B58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DFD4F-2BD7-44F7-AF56-B3164E162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2AB0-3FF2-4EC5-A7CD-C96F275CA5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080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EB1F9-4822-4ADE-891C-3500A551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95825-A3D6-4222-9A42-E29CCA794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A43A9-D889-46B4-8900-DD03E13B4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5CD21-4E07-4CD1-9050-0A043941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B650-73E2-4D86-BE0A-DE5F98986D4B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8E3C8-12E2-4F3D-B167-A331330E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A9383-1983-41B2-B7FB-1E704E26B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2AB0-3FF2-4EC5-A7CD-C96F275CA5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593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1C31B-687D-4FF6-9881-14BF92329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0EA54-C204-4718-8DB9-8CB48E777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9CDC9-9652-49E4-97B2-68DCF743C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9B650-73E2-4D86-BE0A-DE5F98986D4B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90467-21A3-40AF-AC8F-ECA7454CF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74F98-923A-4B4D-8764-53FFCDAA8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32AB0-3FF2-4EC5-A7CD-C96F275CA5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28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79deKa6WMHg?feature=oembed" TargetMode="External"/><Relationship Id="rId6" Type="http://schemas.openxmlformats.org/officeDocument/2006/relationships/image" Target="../media/image18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3" Type="http://schemas.openxmlformats.org/officeDocument/2006/relationships/image" Target="../media/image1.png"/><Relationship Id="rId21" Type="http://schemas.openxmlformats.org/officeDocument/2006/relationships/image" Target="../media/image6.jpe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6" Type="http://schemas.openxmlformats.org/officeDocument/2006/relationships/diagramLayout" Target="../diagrams/layout3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3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microsoft.com/office/2007/relationships/hdphoto" Target="../media/hdphoto1.wdp"/><Relationship Id="rId9" Type="http://schemas.microsoft.com/office/2007/relationships/diagramDrawing" Target="../diagrams/drawing1.xml"/><Relationship Id="rId14" Type="http://schemas.microsoft.com/office/2007/relationships/diagramDrawing" Target="../diagrams/drawing2.xml"/><Relationship Id="rId22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750F59D-7D99-4171-9C70-7F2B3106D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8185" b="15565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innerShdw blurRad="1270000">
              <a:prstClr val="black"/>
            </a:innerShdw>
          </a:effec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F5150CFD-2649-4694-BA94-DE7193B35F3F}"/>
              </a:ext>
            </a:extLst>
          </p:cNvPr>
          <p:cNvSpPr txBox="1">
            <a:spLocks/>
          </p:cNvSpPr>
          <p:nvPr/>
        </p:nvSpPr>
        <p:spPr>
          <a:xfrm>
            <a:off x="358737" y="1276585"/>
            <a:ext cx="11474506" cy="1524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solidFill>
                  <a:schemeClr val="bg1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Controlling Player Avatars and Game Worlds Using Multi-Modal Input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0484B-F9C4-421F-A302-1FDDDDE1335F}"/>
              </a:ext>
            </a:extLst>
          </p:cNvPr>
          <p:cNvSpPr txBox="1"/>
          <p:nvPr/>
        </p:nvSpPr>
        <p:spPr>
          <a:xfrm>
            <a:off x="2982580" y="3429000"/>
            <a:ext cx="622682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Bahnschrift Ligh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 Year Project: Viva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 Portfolio Project )</a:t>
            </a:r>
          </a:p>
          <a:p>
            <a:pPr algn="ctr"/>
            <a:endParaRPr lang="en-GB" dirty="0">
              <a:solidFill>
                <a:schemeClr val="bg1"/>
              </a:solidFill>
              <a:latin typeface="Bahnschrift SemiLight SemiConde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GB" sz="1600" dirty="0">
                <a:solidFill>
                  <a:schemeClr val="bg1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By: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Charlie Lloyd-Buckingham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 s5109920 )</a:t>
            </a:r>
          </a:p>
          <a:p>
            <a:pPr algn="ctr"/>
            <a:endParaRPr lang="en-GB" dirty="0">
              <a:solidFill>
                <a:schemeClr val="bg1"/>
              </a:solidFill>
              <a:latin typeface="Bahnschrift Light Condensed" panose="020B0502040204020203" pitchFamily="34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5544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750F59D-7D99-4171-9C70-7F2B3106D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8185" b="15565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innerShdw blurRad="1270000">
              <a:prstClr val="black"/>
            </a:inn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9E2DE88-A902-51BE-9D46-623B636FB1BC}"/>
              </a:ext>
            </a:extLst>
          </p:cNvPr>
          <p:cNvSpPr txBox="1">
            <a:spLocks/>
          </p:cNvSpPr>
          <p:nvPr/>
        </p:nvSpPr>
        <p:spPr>
          <a:xfrm>
            <a:off x="176173" y="165275"/>
            <a:ext cx="7301061" cy="5840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Avatar Control: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D85EB5-4BC1-BFF7-7A8B-8F6B525459BD}"/>
              </a:ext>
            </a:extLst>
          </p:cNvPr>
          <p:cNvSpPr txBox="1"/>
          <p:nvPr/>
        </p:nvSpPr>
        <p:spPr>
          <a:xfrm>
            <a:off x="174327" y="1079689"/>
            <a:ext cx="548624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400" dirty="0">
                <a:solidFill>
                  <a:schemeClr val="bg1"/>
                </a:solidFill>
                <a:latin typeface="Agency FB" panose="020B0503020202020204" pitchFamily="34" charset="0"/>
              </a:rPr>
              <a:t>Arm Activation:</a:t>
            </a:r>
          </a:p>
          <a:p>
            <a:pPr lvl="1"/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lvl="2"/>
            <a:r>
              <a:rPr lang="en-GB" sz="2400" dirty="0">
                <a:solidFill>
                  <a:schemeClr val="bg1"/>
                </a:solidFill>
                <a:latin typeface="Agency FB" panose="020B0503020202020204" pitchFamily="34" charset="0"/>
              </a:rPr>
              <a:t>Mouse / VR Controller Input (XR Integration Toolkit)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Activation value changed via input binds from the XR Interaction Toolkits new input system.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lvl="2"/>
            <a:r>
              <a:rPr lang="en-GB" sz="2400" dirty="0">
                <a:solidFill>
                  <a:schemeClr val="bg1"/>
                </a:solidFill>
                <a:latin typeface="Agency FB" panose="020B0503020202020204" pitchFamily="34" charset="0"/>
              </a:rPr>
              <a:t>EEG classification of motor imagery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Neural networks used to classify the EEG stream samples into a left, right or neural thought. This was then used to increment or decrement the activation value</a:t>
            </a:r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lvl="2"/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lvl="2"/>
            <a:r>
              <a:rPr lang="en-GB" sz="2400" dirty="0">
                <a:solidFill>
                  <a:schemeClr val="bg1"/>
                </a:solidFill>
                <a:latin typeface="Agency FB" panose="020B0503020202020204" pitchFamily="34" charset="0"/>
              </a:rPr>
              <a:t>Inverse Kinematics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Arm bones where controlled via a the Animation Rigging packages Two Bone IK constraint.</a:t>
            </a:r>
            <a:endParaRPr lang="en-GB" sz="16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lvl="1"/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05BFCA-5C8E-8CA2-D581-DAB9DE1FE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234" y="3771145"/>
            <a:ext cx="4159069" cy="2629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picture containing text, water, outdoor, shore&#10;&#10;Description automatically generated">
            <a:extLst>
              <a:ext uri="{FF2B5EF4-FFF2-40B4-BE49-F238E27FC236}">
                <a16:creationId xmlns:a16="http://schemas.microsoft.com/office/drawing/2014/main" id="{FF1592B2-86FD-8BA8-AB8D-73F83D476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54" y="457299"/>
            <a:ext cx="5428933" cy="317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8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750F59D-7D99-4171-9C70-7F2B3106D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8185" b="15565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innerShdw blurRad="1270000">
              <a:prstClr val="black"/>
            </a:inn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9E2DE88-A902-51BE-9D46-623B636FB1BC}"/>
              </a:ext>
            </a:extLst>
          </p:cNvPr>
          <p:cNvSpPr txBox="1">
            <a:spLocks/>
          </p:cNvSpPr>
          <p:nvPr/>
        </p:nvSpPr>
        <p:spPr>
          <a:xfrm>
            <a:off x="176173" y="165275"/>
            <a:ext cx="7301061" cy="5840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Adaptive Difficulty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D85EB5-4BC1-BFF7-7A8B-8F6B525459BD}"/>
              </a:ext>
            </a:extLst>
          </p:cNvPr>
          <p:cNvSpPr txBox="1"/>
          <p:nvPr/>
        </p:nvSpPr>
        <p:spPr>
          <a:xfrm>
            <a:off x="174328" y="1079689"/>
            <a:ext cx="515099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400" dirty="0">
                <a:solidFill>
                  <a:schemeClr val="bg1"/>
                </a:solidFill>
                <a:latin typeface="Agency FB" panose="020B0503020202020204" pitchFamily="34" charset="0"/>
              </a:rPr>
              <a:t>Focus Activation variable</a:t>
            </a:r>
          </a:p>
          <a:p>
            <a:pPr lvl="1"/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lvl="1"/>
            <a:r>
              <a:rPr lang="en-GB" sz="2400" dirty="0">
                <a:solidFill>
                  <a:schemeClr val="bg1"/>
                </a:solidFill>
                <a:latin typeface="Agency FB" panose="020B0503020202020204" pitchFamily="34" charset="0"/>
              </a:rPr>
              <a:t>Ball 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Ball speed is the result of a linear interpolation between a max and min speed. The t-value of this lerp is the focus activation value.</a:t>
            </a:r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lvl="1"/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lvl="1"/>
            <a:r>
              <a:rPr lang="en-GB" sz="2400" dirty="0">
                <a:solidFill>
                  <a:schemeClr val="bg1"/>
                </a:solidFill>
                <a:latin typeface="Agency FB" panose="020B0503020202020204" pitchFamily="34" charset="0"/>
              </a:rPr>
              <a:t>EEG classification of concentration.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The change of focus activation was defined by the results of the concentration classification network.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2">
                  <a:lumMod val="75000"/>
                </a:schemeClr>
              </a:solidFill>
              <a:latin typeface="Bahnschrift SemiLight SemiConde" panose="020B0502040204020203" pitchFamily="34" charset="0"/>
            </a:endParaRPr>
          </a:p>
          <a:p>
            <a:pPr lvl="3"/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Concentrated =&gt; Slow</a:t>
            </a:r>
            <a:b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</a:b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Relaxed =&gt; Fast</a:t>
            </a:r>
          </a:p>
          <a:p>
            <a:pPr lvl="2"/>
            <a:endParaRPr lang="en-GB" sz="1600" b="1" dirty="0">
              <a:solidFill>
                <a:schemeClr val="bg2">
                  <a:lumMod val="75000"/>
                </a:schemeClr>
              </a:solidFill>
              <a:latin typeface="Bahnschrift SemiLight SemiConde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Agency FB" panose="020B0503020202020204" pitchFamily="34" charset="0"/>
              </a:rPr>
              <a:t>Visualised focus using the world space UI </a:t>
            </a:r>
          </a:p>
          <a:p>
            <a:pPr lvl="1"/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6B70FB03-B3C1-A1AD-4651-10BFBD48E8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21"/>
          <a:stretch/>
        </p:blipFill>
        <p:spPr>
          <a:xfrm>
            <a:off x="5499650" y="277954"/>
            <a:ext cx="6514352" cy="294078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B9601DB2-FB26-2D8C-361C-0C07E6BC9A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0"/>
          <a:stretch/>
        </p:blipFill>
        <p:spPr>
          <a:xfrm>
            <a:off x="6280213" y="3428995"/>
            <a:ext cx="4956875" cy="237670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13667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750F59D-7D99-4171-9C70-7F2B3106D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8185" b="15565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innerShdw blurRad="1270000">
              <a:prstClr val="black"/>
            </a:inn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9E2DE88-A902-51BE-9D46-623B636FB1BC}"/>
              </a:ext>
            </a:extLst>
          </p:cNvPr>
          <p:cNvSpPr txBox="1">
            <a:spLocks/>
          </p:cNvSpPr>
          <p:nvPr/>
        </p:nvSpPr>
        <p:spPr>
          <a:xfrm>
            <a:off x="176173" y="165275"/>
            <a:ext cx="7301061" cy="5840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Interference Handling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D85EB5-4BC1-BFF7-7A8B-8F6B525459BD}"/>
              </a:ext>
            </a:extLst>
          </p:cNvPr>
          <p:cNvSpPr txBox="1"/>
          <p:nvPr/>
        </p:nvSpPr>
        <p:spPr>
          <a:xfrm>
            <a:off x="174328" y="1079689"/>
            <a:ext cx="51088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400" dirty="0">
                <a:solidFill>
                  <a:schemeClr val="bg1"/>
                </a:solidFill>
                <a:latin typeface="Agency FB" panose="020B0503020202020204" pitchFamily="34" charset="0"/>
              </a:rPr>
              <a:t>Blink detection.</a:t>
            </a:r>
          </a:p>
          <a:p>
            <a:pPr lvl="1"/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lvl="1"/>
            <a:r>
              <a:rPr lang="en-GB" sz="2400" dirty="0">
                <a:solidFill>
                  <a:schemeClr val="bg1"/>
                </a:solidFill>
                <a:latin typeface="Agency FB" panose="020B0503020202020204" pitchFamily="34" charset="0"/>
              </a:rPr>
              <a:t>Blocking data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EMG neural network used to classify blink appearances.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2">
                  <a:lumMod val="75000"/>
                </a:schemeClr>
              </a:solidFill>
              <a:latin typeface="Bahnschrift SemiLight SemiConde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Sampling of EEG for concentration classification and motor imagery classification blocked to avoid mis-sampling the data.</a:t>
            </a:r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lvl="1"/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lvl="1"/>
            <a:r>
              <a:rPr lang="en-GB" sz="2400" dirty="0">
                <a:solidFill>
                  <a:schemeClr val="bg1"/>
                </a:solidFill>
                <a:latin typeface="Agency FB" panose="020B0503020202020204" pitchFamily="34" charset="0"/>
              </a:rPr>
              <a:t>Visualised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Blinks shown via an indicator by the cross-hair.</a:t>
            </a:r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lvl="1"/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Picture 2" descr="A picture containing text, water, shore, nature&#10;&#10;Description automatically generated">
            <a:extLst>
              <a:ext uri="{FF2B5EF4-FFF2-40B4-BE49-F238E27FC236}">
                <a16:creationId xmlns:a16="http://schemas.microsoft.com/office/drawing/2014/main" id="{ECF13CC6-54B8-0DAF-E070-A2F3B08CDA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2" t="40211" r="43333" b="41165"/>
          <a:stretch/>
        </p:blipFill>
        <p:spPr>
          <a:xfrm>
            <a:off x="6908802" y="1079689"/>
            <a:ext cx="4078515" cy="3262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0983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750F59D-7D99-4171-9C70-7F2B3106D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8185" b="15565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innerShdw blurRad="1270000">
              <a:prstClr val="black"/>
            </a:innerShdw>
          </a:effec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F5150CFD-2649-4694-BA94-DE7193B35F3F}"/>
              </a:ext>
            </a:extLst>
          </p:cNvPr>
          <p:cNvSpPr txBox="1">
            <a:spLocks/>
          </p:cNvSpPr>
          <p:nvPr/>
        </p:nvSpPr>
        <p:spPr>
          <a:xfrm>
            <a:off x="358737" y="2666512"/>
            <a:ext cx="11474506" cy="1524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solidFill>
                  <a:schemeClr val="bg1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Artefact Demo</a:t>
            </a:r>
          </a:p>
        </p:txBody>
      </p:sp>
    </p:spTree>
    <p:extLst>
      <p:ext uri="{BB962C8B-B14F-4D97-AF65-F5344CB8AC3E}">
        <p14:creationId xmlns:p14="http://schemas.microsoft.com/office/powerpoint/2010/main" val="231764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750F59D-7D99-4171-9C70-7F2B3106D5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8185" b="15565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innerShdw blurRad="1270000">
              <a:prstClr val="black"/>
            </a:innerShdw>
          </a:effectLst>
        </p:spPr>
      </p:pic>
      <p:pic>
        <p:nvPicPr>
          <p:cNvPr id="2" name="Online Media 1" title="Dissertation Artefact">
            <a:hlinkClick r:id="" action="ppaction://media"/>
            <a:extLst>
              <a:ext uri="{FF2B5EF4-FFF2-40B4-BE49-F238E27FC236}">
                <a16:creationId xmlns:a16="http://schemas.microsoft.com/office/drawing/2014/main" id="{724C528E-BF37-8FE5-A34E-EB0A0F0EE1B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357653" y="354712"/>
            <a:ext cx="9476671" cy="535432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4A870-1BC8-ED77-0BFA-BC8316BEE33B}"/>
              </a:ext>
            </a:extLst>
          </p:cNvPr>
          <p:cNvSpPr txBox="1"/>
          <p:nvPr/>
        </p:nvSpPr>
        <p:spPr>
          <a:xfrm>
            <a:off x="4442460" y="6063734"/>
            <a:ext cx="330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https://youtu.be/79deKa6WMHg</a:t>
            </a:r>
          </a:p>
        </p:txBody>
      </p:sp>
    </p:spTree>
    <p:extLst>
      <p:ext uri="{BB962C8B-B14F-4D97-AF65-F5344CB8AC3E}">
        <p14:creationId xmlns:p14="http://schemas.microsoft.com/office/powerpoint/2010/main" val="93858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750F59D-7D99-4171-9C70-7F2B3106D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8185" b="15565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innerShdw blurRad="1270000">
              <a:prstClr val="black"/>
            </a:innerShdw>
          </a:effec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F5150CFD-2649-4694-BA94-DE7193B35F3F}"/>
              </a:ext>
            </a:extLst>
          </p:cNvPr>
          <p:cNvSpPr txBox="1">
            <a:spLocks/>
          </p:cNvSpPr>
          <p:nvPr/>
        </p:nvSpPr>
        <p:spPr>
          <a:xfrm>
            <a:off x="358737" y="2666512"/>
            <a:ext cx="11474506" cy="1524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solidFill>
                  <a:schemeClr val="bg1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030272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750F59D-7D99-4171-9C70-7F2B3106D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8185" b="15565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innerShdw blurRad="1270000">
              <a:prstClr val="black"/>
            </a:inn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9E2DE88-A902-51BE-9D46-623B636FB1BC}"/>
              </a:ext>
            </a:extLst>
          </p:cNvPr>
          <p:cNvSpPr txBox="1">
            <a:spLocks/>
          </p:cNvSpPr>
          <p:nvPr/>
        </p:nvSpPr>
        <p:spPr>
          <a:xfrm>
            <a:off x="176173" y="165275"/>
            <a:ext cx="7301061" cy="5840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Interference Handling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46EA54F-26D1-D4A2-11C3-7A05F2132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161" y="580571"/>
            <a:ext cx="4710354" cy="4817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A4B901-9FB0-E73A-ADDD-46429203C55A}"/>
              </a:ext>
            </a:extLst>
          </p:cNvPr>
          <p:cNvSpPr txBox="1"/>
          <p:nvPr/>
        </p:nvSpPr>
        <p:spPr>
          <a:xfrm>
            <a:off x="174328" y="1079689"/>
            <a:ext cx="510887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400" dirty="0">
                <a:solidFill>
                  <a:schemeClr val="bg1"/>
                </a:solidFill>
                <a:latin typeface="Agency FB" panose="020B0503020202020204" pitchFamily="34" charset="0"/>
              </a:rPr>
              <a:t>Network 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EMG showed good detection for unseen data,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2">
                  <a:lumMod val="75000"/>
                </a:schemeClr>
              </a:solidFill>
              <a:latin typeface="Bahnschrift SemiLight SemiConde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Sampling of EEG for concentration classification and motor imagery classification blocked to avoid mis-sampling the data.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lvl="1"/>
            <a:r>
              <a:rPr lang="en-GB" sz="2400" dirty="0">
                <a:solidFill>
                  <a:schemeClr val="bg1"/>
                </a:solidFill>
                <a:latin typeface="Agency FB" panose="020B0503020202020204" pitchFamily="34" charset="0"/>
              </a:rPr>
              <a:t>Mini-game Usefulness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Adaptive difficulty could have been put to better use for a more unconscious classification, while also building up a more complex profile on the player rather then using something so simple.</a:t>
            </a:r>
          </a:p>
          <a:p>
            <a:pPr lvl="1"/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The sequence game was built to let players try to move whichever hand was more comfortable towards a crystal, this might not have worked as intended however.</a:t>
            </a:r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18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C882422C-2B0C-4093-AE06-D943BB96AD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8185" b="15565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innerShdw blurRad="1270000">
              <a:prstClr val="black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C4FD20-22D8-47D4-90C5-1277F9DF72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4" r="5124" b="1889"/>
          <a:stretch/>
        </p:blipFill>
        <p:spPr>
          <a:xfrm>
            <a:off x="240321" y="257174"/>
            <a:ext cx="4482942" cy="63436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215DD-ED7F-4F42-A37D-A1D24A68DE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01" t="944" r="2109" b="944"/>
          <a:stretch/>
        </p:blipFill>
        <p:spPr>
          <a:xfrm>
            <a:off x="5020208" y="257174"/>
            <a:ext cx="4482942" cy="63436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3AC2D0F-0A59-4A0D-99D5-492C6A37CAB4}"/>
              </a:ext>
            </a:extLst>
          </p:cNvPr>
          <p:cNvSpPr txBox="1">
            <a:spLocks/>
          </p:cNvSpPr>
          <p:nvPr/>
        </p:nvSpPr>
        <p:spPr>
          <a:xfrm>
            <a:off x="9800095" y="257174"/>
            <a:ext cx="2102504" cy="63436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References:</a:t>
            </a:r>
          </a:p>
          <a:p>
            <a:pPr algn="l"/>
            <a:endParaRPr lang="en-GB" sz="1600" b="1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  <a:p>
            <a:pPr algn="l"/>
            <a:r>
              <a:rPr lang="en-GB" sz="1600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Papers Used in Presentation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 Carlson, 2013 )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 McMullen, 2013 )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( </a:t>
            </a:r>
            <a:r>
              <a:rPr lang="en-GB" sz="1200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Haris, 2021 </a:t>
            </a:r>
            <a:r>
              <a:rPr lang="en-GB" sz="1200" b="1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800" b="1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  <a:p>
            <a:pPr algn="l"/>
            <a:endParaRPr lang="en-GB" sz="2400" b="1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66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750F59D-7D99-4171-9C70-7F2B3106D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8185" b="15565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innerShdw blurRad="1270000">
              <a:prstClr val="black"/>
            </a:innerShdw>
          </a:effec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F5150CFD-2649-4694-BA94-DE7193B35F3F}"/>
              </a:ext>
            </a:extLst>
          </p:cNvPr>
          <p:cNvSpPr txBox="1">
            <a:spLocks/>
          </p:cNvSpPr>
          <p:nvPr/>
        </p:nvSpPr>
        <p:spPr>
          <a:xfrm>
            <a:off x="358737" y="2666512"/>
            <a:ext cx="11474506" cy="1524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solidFill>
                  <a:schemeClr val="bg1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69916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>
            <a:extLst>
              <a:ext uri="{FF2B5EF4-FFF2-40B4-BE49-F238E27FC236}">
                <a16:creationId xmlns:a16="http://schemas.microsoft.com/office/drawing/2014/main" id="{27192C87-0A31-4779-8CEF-66E043EE81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8185" b="15565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innerShdw blurRad="1270000">
              <a:prstClr val="black"/>
            </a:inn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3EBD843-F2AD-4A88-99C7-D3BEBC49B310}"/>
              </a:ext>
            </a:extLst>
          </p:cNvPr>
          <p:cNvSpPr/>
          <p:nvPr/>
        </p:nvSpPr>
        <p:spPr>
          <a:xfrm>
            <a:off x="3477391" y="1"/>
            <a:ext cx="8714610" cy="6858000"/>
          </a:xfrm>
          <a:prstGeom prst="rect">
            <a:avLst/>
          </a:prstGeom>
          <a:gradFill>
            <a:gsLst>
              <a:gs pos="81000">
                <a:schemeClr val="tx1">
                  <a:alpha val="39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2A9407-A396-4118-93F2-94D2F1D90663}"/>
              </a:ext>
            </a:extLst>
          </p:cNvPr>
          <p:cNvSpPr txBox="1">
            <a:spLocks/>
          </p:cNvSpPr>
          <p:nvPr/>
        </p:nvSpPr>
        <p:spPr>
          <a:xfrm>
            <a:off x="176173" y="165275"/>
            <a:ext cx="7301061" cy="5840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Original Project Plan: </a:t>
            </a: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79F16BBB-FD8B-43B9-8F07-F3ED37C7034D}"/>
              </a:ext>
            </a:extLst>
          </p:cNvPr>
          <p:cNvSpPr/>
          <p:nvPr/>
        </p:nvSpPr>
        <p:spPr>
          <a:xfrm rot="7463198">
            <a:off x="8986712" y="462515"/>
            <a:ext cx="2447667" cy="2329668"/>
          </a:xfrm>
          <a:prstGeom prst="circularArrow">
            <a:avLst>
              <a:gd name="adj1" fmla="val 3116"/>
              <a:gd name="adj2" fmla="val 631289"/>
              <a:gd name="adj3" fmla="val 19246700"/>
              <a:gd name="adj4" fmla="val 14678431"/>
              <a:gd name="adj5" fmla="val 670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Arrow: Circular 26">
            <a:extLst>
              <a:ext uri="{FF2B5EF4-FFF2-40B4-BE49-F238E27FC236}">
                <a16:creationId xmlns:a16="http://schemas.microsoft.com/office/drawing/2014/main" id="{5ADBF602-6CAF-4D8F-AE03-3B5CD8922A0A}"/>
              </a:ext>
            </a:extLst>
          </p:cNvPr>
          <p:cNvSpPr/>
          <p:nvPr/>
        </p:nvSpPr>
        <p:spPr>
          <a:xfrm rot="13927801" flipH="1">
            <a:off x="6778682" y="394252"/>
            <a:ext cx="2447667" cy="2329668"/>
          </a:xfrm>
          <a:prstGeom prst="circularArrow">
            <a:avLst>
              <a:gd name="adj1" fmla="val 2588"/>
              <a:gd name="adj2" fmla="val 654489"/>
              <a:gd name="adj3" fmla="val 19225764"/>
              <a:gd name="adj4" fmla="val 14716240"/>
              <a:gd name="adj5" fmla="val 73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AD688718-F51F-4861-9927-B959978EC931}"/>
              </a:ext>
            </a:extLst>
          </p:cNvPr>
          <p:cNvSpPr/>
          <p:nvPr/>
        </p:nvSpPr>
        <p:spPr>
          <a:xfrm>
            <a:off x="8991726" y="1447800"/>
            <a:ext cx="297749" cy="509278"/>
          </a:xfrm>
          <a:prstGeom prst="downArrow">
            <a:avLst>
              <a:gd name="adj1" fmla="val 24408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E2705FA-0DBE-4952-BDB6-3262CA02B8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3622217"/>
              </p:ext>
            </p:extLst>
          </p:nvPr>
        </p:nvGraphicFramePr>
        <p:xfrm>
          <a:off x="8435976" y="160813"/>
          <a:ext cx="1409259" cy="1381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DFD05B2-8BAC-428C-BCB7-B46F9F296E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1215777"/>
              </p:ext>
            </p:extLst>
          </p:nvPr>
        </p:nvGraphicFramePr>
        <p:xfrm>
          <a:off x="10634703" y="622475"/>
          <a:ext cx="1381124" cy="1381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5FC9B47-830D-4401-A8DB-7EC7C4A006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8450515"/>
              </p:ext>
            </p:extLst>
          </p:nvPr>
        </p:nvGraphicFramePr>
        <p:xfrm>
          <a:off x="6265383" y="622474"/>
          <a:ext cx="1381125" cy="1381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49421B48-72D9-43A0-B762-0D2A33CD6712}"/>
              </a:ext>
            </a:extLst>
          </p:cNvPr>
          <p:cNvSpPr txBox="1"/>
          <p:nvPr/>
        </p:nvSpPr>
        <p:spPr>
          <a:xfrm>
            <a:off x="174328" y="1079689"/>
            <a:ext cx="56267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400" dirty="0">
                <a:solidFill>
                  <a:schemeClr val="bg1"/>
                </a:solidFill>
                <a:latin typeface="Agency FB" panose="020B0503020202020204" pitchFamily="34" charset="0"/>
              </a:rPr>
              <a:t>To build a multi-modal input system / pipeline for supporting EEG, EMG and eye-tracking.</a:t>
            </a:r>
            <a:endParaRPr lang="en-GB" sz="16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  <a:p>
            <a:pPr lvl="1"/>
            <a:endParaRPr lang="en-GB" sz="16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  <a:p>
            <a:pPr lvl="1"/>
            <a:endParaRPr lang="en-GB" sz="16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  <a:p>
            <a:pPr lvl="2"/>
            <a:r>
              <a:rPr lang="en-GB" sz="16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Data: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EEG data -EEGO amplifier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EMG data – emteqPro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 Eye tracking from HTC Vive Pro</a:t>
            </a:r>
          </a:p>
          <a:p>
            <a:pPr lvl="2"/>
            <a:endParaRPr lang="en-GB" sz="16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  <a:p>
            <a:pPr lvl="2"/>
            <a:endParaRPr lang="en-GB" sz="16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  <a:p>
            <a:pPr lvl="2"/>
            <a:r>
              <a:rPr lang="en-GB" sz="16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Data streams will be fed as inputs for a neural network for processing.</a:t>
            </a:r>
          </a:p>
          <a:p>
            <a:pPr lvl="2"/>
            <a:endParaRPr lang="en-GB" sz="16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  <a:p>
            <a:pPr lvl="2"/>
            <a:endParaRPr lang="en-GB" sz="16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  <a:p>
            <a:pPr lvl="2"/>
            <a:r>
              <a:rPr lang="en-GB" sz="16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Output will be used for two game inputs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( Mood -&gt; Difficulty ) calculator for simple game.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Avatar rig controller </a:t>
            </a:r>
          </a:p>
        </p:txBody>
      </p:sp>
      <p:sp>
        <p:nvSpPr>
          <p:cNvPr id="33" name="Arrow: Circular 32">
            <a:extLst>
              <a:ext uri="{FF2B5EF4-FFF2-40B4-BE49-F238E27FC236}">
                <a16:creationId xmlns:a16="http://schemas.microsoft.com/office/drawing/2014/main" id="{E61FFDC0-BBC7-419C-B865-3CEEB80DF135}"/>
              </a:ext>
            </a:extLst>
          </p:cNvPr>
          <p:cNvSpPr/>
          <p:nvPr/>
        </p:nvSpPr>
        <p:spPr>
          <a:xfrm rot="15167110" flipH="1">
            <a:off x="8829317" y="1615563"/>
            <a:ext cx="2447667" cy="2329668"/>
          </a:xfrm>
          <a:prstGeom prst="circularArrow">
            <a:avLst>
              <a:gd name="adj1" fmla="val 2588"/>
              <a:gd name="adj2" fmla="val 654489"/>
              <a:gd name="adj3" fmla="val 19225764"/>
              <a:gd name="adj4" fmla="val 16382978"/>
              <a:gd name="adj5" fmla="val 73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4" name="Arrow: Circular 33">
            <a:extLst>
              <a:ext uri="{FF2B5EF4-FFF2-40B4-BE49-F238E27FC236}">
                <a16:creationId xmlns:a16="http://schemas.microsoft.com/office/drawing/2014/main" id="{2336AD88-1A25-43D8-B8CD-9DC3F2BB18F3}"/>
              </a:ext>
            </a:extLst>
          </p:cNvPr>
          <p:cNvSpPr/>
          <p:nvPr/>
        </p:nvSpPr>
        <p:spPr>
          <a:xfrm rot="7993988">
            <a:off x="8613971" y="3047183"/>
            <a:ext cx="2447667" cy="2329668"/>
          </a:xfrm>
          <a:prstGeom prst="circularArrow">
            <a:avLst>
              <a:gd name="adj1" fmla="val 3116"/>
              <a:gd name="adj2" fmla="val 631289"/>
              <a:gd name="adj3" fmla="val 19246700"/>
              <a:gd name="adj4" fmla="val 14678431"/>
              <a:gd name="adj5" fmla="val 670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34" name="Picture 10" descr="Basics for Beginners - Neural Networks - Part 2 | Dockship.io">
            <a:extLst>
              <a:ext uri="{FF2B5EF4-FFF2-40B4-BE49-F238E27FC236}">
                <a16:creationId xmlns:a16="http://schemas.microsoft.com/office/drawing/2014/main" id="{92F67B05-175D-4D33-B0E1-FB6BE355D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35"/>
          <a:stretch/>
        </p:blipFill>
        <p:spPr bwMode="auto">
          <a:xfrm>
            <a:off x="9976741" y="3417265"/>
            <a:ext cx="1927581" cy="1332938"/>
          </a:xfrm>
          <a:custGeom>
            <a:avLst/>
            <a:gdLst>
              <a:gd name="connsiteX0" fmla="*/ 0 w 1927581"/>
              <a:gd name="connsiteY0" fmla="*/ 0 h 1332938"/>
              <a:gd name="connsiteX1" fmla="*/ 501171 w 1927581"/>
              <a:gd name="connsiteY1" fmla="*/ 0 h 1332938"/>
              <a:gd name="connsiteX2" fmla="*/ 983066 w 1927581"/>
              <a:gd name="connsiteY2" fmla="*/ 0 h 1332938"/>
              <a:gd name="connsiteX3" fmla="*/ 1426410 w 1927581"/>
              <a:gd name="connsiteY3" fmla="*/ 0 h 1332938"/>
              <a:gd name="connsiteX4" fmla="*/ 1927581 w 1927581"/>
              <a:gd name="connsiteY4" fmla="*/ 0 h 1332938"/>
              <a:gd name="connsiteX5" fmla="*/ 1927581 w 1927581"/>
              <a:gd name="connsiteY5" fmla="*/ 457642 h 1332938"/>
              <a:gd name="connsiteX6" fmla="*/ 1927581 w 1927581"/>
              <a:gd name="connsiteY6" fmla="*/ 928613 h 1332938"/>
              <a:gd name="connsiteX7" fmla="*/ 1927581 w 1927581"/>
              <a:gd name="connsiteY7" fmla="*/ 1332938 h 1332938"/>
              <a:gd name="connsiteX8" fmla="*/ 1407134 w 1927581"/>
              <a:gd name="connsiteY8" fmla="*/ 1332938 h 1332938"/>
              <a:gd name="connsiteX9" fmla="*/ 963791 w 1927581"/>
              <a:gd name="connsiteY9" fmla="*/ 1332938 h 1332938"/>
              <a:gd name="connsiteX10" fmla="*/ 443344 w 1927581"/>
              <a:gd name="connsiteY10" fmla="*/ 1332938 h 1332938"/>
              <a:gd name="connsiteX11" fmla="*/ 0 w 1927581"/>
              <a:gd name="connsiteY11" fmla="*/ 1332938 h 1332938"/>
              <a:gd name="connsiteX12" fmla="*/ 0 w 1927581"/>
              <a:gd name="connsiteY12" fmla="*/ 888625 h 1332938"/>
              <a:gd name="connsiteX13" fmla="*/ 0 w 1927581"/>
              <a:gd name="connsiteY13" fmla="*/ 417654 h 1332938"/>
              <a:gd name="connsiteX14" fmla="*/ 0 w 1927581"/>
              <a:gd name="connsiteY14" fmla="*/ 0 h 133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7581" h="1332938" extrusionOk="0">
                <a:moveTo>
                  <a:pt x="0" y="0"/>
                </a:moveTo>
                <a:cubicBezTo>
                  <a:pt x="189334" y="-31653"/>
                  <a:pt x="276575" y="11530"/>
                  <a:pt x="501171" y="0"/>
                </a:cubicBezTo>
                <a:cubicBezTo>
                  <a:pt x="725767" y="-11530"/>
                  <a:pt x="860955" y="18301"/>
                  <a:pt x="983066" y="0"/>
                </a:cubicBezTo>
                <a:cubicBezTo>
                  <a:pt x="1105177" y="-18301"/>
                  <a:pt x="1267078" y="24615"/>
                  <a:pt x="1426410" y="0"/>
                </a:cubicBezTo>
                <a:cubicBezTo>
                  <a:pt x="1585742" y="-24615"/>
                  <a:pt x="1730708" y="4639"/>
                  <a:pt x="1927581" y="0"/>
                </a:cubicBezTo>
                <a:cubicBezTo>
                  <a:pt x="1952911" y="206728"/>
                  <a:pt x="1913746" y="269322"/>
                  <a:pt x="1927581" y="457642"/>
                </a:cubicBezTo>
                <a:cubicBezTo>
                  <a:pt x="1941416" y="645962"/>
                  <a:pt x="1920773" y="781829"/>
                  <a:pt x="1927581" y="928613"/>
                </a:cubicBezTo>
                <a:cubicBezTo>
                  <a:pt x="1934389" y="1075397"/>
                  <a:pt x="1902180" y="1220028"/>
                  <a:pt x="1927581" y="1332938"/>
                </a:cubicBezTo>
                <a:cubicBezTo>
                  <a:pt x="1806306" y="1350412"/>
                  <a:pt x="1639510" y="1303774"/>
                  <a:pt x="1407134" y="1332938"/>
                </a:cubicBezTo>
                <a:cubicBezTo>
                  <a:pt x="1174758" y="1362102"/>
                  <a:pt x="1130990" y="1294089"/>
                  <a:pt x="963791" y="1332938"/>
                </a:cubicBezTo>
                <a:cubicBezTo>
                  <a:pt x="796592" y="1371787"/>
                  <a:pt x="555340" y="1299566"/>
                  <a:pt x="443344" y="1332938"/>
                </a:cubicBezTo>
                <a:cubicBezTo>
                  <a:pt x="331348" y="1366310"/>
                  <a:pt x="109616" y="1304532"/>
                  <a:pt x="0" y="1332938"/>
                </a:cubicBezTo>
                <a:cubicBezTo>
                  <a:pt x="-15230" y="1133787"/>
                  <a:pt x="3934" y="1030259"/>
                  <a:pt x="0" y="888625"/>
                </a:cubicBezTo>
                <a:cubicBezTo>
                  <a:pt x="-3934" y="746991"/>
                  <a:pt x="44881" y="608072"/>
                  <a:pt x="0" y="417654"/>
                </a:cubicBezTo>
                <a:cubicBezTo>
                  <a:pt x="-44881" y="227236"/>
                  <a:pt x="34612" y="135702"/>
                  <a:pt x="0" y="0"/>
                </a:cubicBezTo>
                <a:close/>
              </a:path>
            </a:pathLst>
          </a:custGeom>
          <a:noFill/>
          <a:ln w="69850" cmpd="thinThick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950548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Circular 35">
            <a:extLst>
              <a:ext uri="{FF2B5EF4-FFF2-40B4-BE49-F238E27FC236}">
                <a16:creationId xmlns:a16="http://schemas.microsoft.com/office/drawing/2014/main" id="{4C89B89D-253F-4646-994E-E25D0814919D}"/>
              </a:ext>
            </a:extLst>
          </p:cNvPr>
          <p:cNvSpPr/>
          <p:nvPr/>
        </p:nvSpPr>
        <p:spPr>
          <a:xfrm rot="4591691">
            <a:off x="6961714" y="2211938"/>
            <a:ext cx="2447667" cy="2329668"/>
          </a:xfrm>
          <a:prstGeom prst="circularArrow">
            <a:avLst>
              <a:gd name="adj1" fmla="val 2588"/>
              <a:gd name="adj2" fmla="val 654489"/>
              <a:gd name="adj3" fmla="val 19225764"/>
              <a:gd name="adj4" fmla="val 15181958"/>
              <a:gd name="adj5" fmla="val 73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32" name="Picture 8" descr="BrainFlow vs LSL">
            <a:extLst>
              <a:ext uri="{FF2B5EF4-FFF2-40B4-BE49-F238E27FC236}">
                <a16:creationId xmlns:a16="http://schemas.microsoft.com/office/drawing/2014/main" id="{FEB3BC89-7848-4687-8C3D-80C2B6B2A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467" y="2003599"/>
            <a:ext cx="1672274" cy="1247774"/>
          </a:xfrm>
          <a:custGeom>
            <a:avLst/>
            <a:gdLst>
              <a:gd name="connsiteX0" fmla="*/ 0 w 1672274"/>
              <a:gd name="connsiteY0" fmla="*/ 0 h 1247774"/>
              <a:gd name="connsiteX1" fmla="*/ 574147 w 1672274"/>
              <a:gd name="connsiteY1" fmla="*/ 0 h 1247774"/>
              <a:gd name="connsiteX2" fmla="*/ 1098127 w 1672274"/>
              <a:gd name="connsiteY2" fmla="*/ 0 h 1247774"/>
              <a:gd name="connsiteX3" fmla="*/ 1672274 w 1672274"/>
              <a:gd name="connsiteY3" fmla="*/ 0 h 1247774"/>
              <a:gd name="connsiteX4" fmla="*/ 1672274 w 1672274"/>
              <a:gd name="connsiteY4" fmla="*/ 428402 h 1247774"/>
              <a:gd name="connsiteX5" fmla="*/ 1672274 w 1672274"/>
              <a:gd name="connsiteY5" fmla="*/ 856805 h 1247774"/>
              <a:gd name="connsiteX6" fmla="*/ 1672274 w 1672274"/>
              <a:gd name="connsiteY6" fmla="*/ 1247774 h 1247774"/>
              <a:gd name="connsiteX7" fmla="*/ 1165018 w 1672274"/>
              <a:gd name="connsiteY7" fmla="*/ 1247774 h 1247774"/>
              <a:gd name="connsiteX8" fmla="*/ 574147 w 1672274"/>
              <a:gd name="connsiteY8" fmla="*/ 1247774 h 1247774"/>
              <a:gd name="connsiteX9" fmla="*/ 0 w 1672274"/>
              <a:gd name="connsiteY9" fmla="*/ 1247774 h 1247774"/>
              <a:gd name="connsiteX10" fmla="*/ 0 w 1672274"/>
              <a:gd name="connsiteY10" fmla="*/ 844327 h 1247774"/>
              <a:gd name="connsiteX11" fmla="*/ 0 w 1672274"/>
              <a:gd name="connsiteY11" fmla="*/ 440880 h 1247774"/>
              <a:gd name="connsiteX12" fmla="*/ 0 w 1672274"/>
              <a:gd name="connsiteY12" fmla="*/ 0 h 124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2274" h="1247774" extrusionOk="0">
                <a:moveTo>
                  <a:pt x="0" y="0"/>
                </a:moveTo>
                <a:cubicBezTo>
                  <a:pt x="163616" y="-6330"/>
                  <a:pt x="450136" y="14455"/>
                  <a:pt x="574147" y="0"/>
                </a:cubicBezTo>
                <a:cubicBezTo>
                  <a:pt x="698158" y="-14455"/>
                  <a:pt x="884849" y="32632"/>
                  <a:pt x="1098127" y="0"/>
                </a:cubicBezTo>
                <a:cubicBezTo>
                  <a:pt x="1311405" y="-32632"/>
                  <a:pt x="1537659" y="28621"/>
                  <a:pt x="1672274" y="0"/>
                </a:cubicBezTo>
                <a:cubicBezTo>
                  <a:pt x="1710453" y="137277"/>
                  <a:pt x="1626006" y="230730"/>
                  <a:pt x="1672274" y="428402"/>
                </a:cubicBezTo>
                <a:cubicBezTo>
                  <a:pt x="1718542" y="626074"/>
                  <a:pt x="1669181" y="663330"/>
                  <a:pt x="1672274" y="856805"/>
                </a:cubicBezTo>
                <a:cubicBezTo>
                  <a:pt x="1675367" y="1050280"/>
                  <a:pt x="1638209" y="1067111"/>
                  <a:pt x="1672274" y="1247774"/>
                </a:cubicBezTo>
                <a:cubicBezTo>
                  <a:pt x="1487070" y="1282426"/>
                  <a:pt x="1326677" y="1201573"/>
                  <a:pt x="1165018" y="1247774"/>
                </a:cubicBezTo>
                <a:cubicBezTo>
                  <a:pt x="1003359" y="1293975"/>
                  <a:pt x="735271" y="1204903"/>
                  <a:pt x="574147" y="1247774"/>
                </a:cubicBezTo>
                <a:cubicBezTo>
                  <a:pt x="413023" y="1290645"/>
                  <a:pt x="229136" y="1242262"/>
                  <a:pt x="0" y="1247774"/>
                </a:cubicBezTo>
                <a:cubicBezTo>
                  <a:pt x="-24450" y="1140148"/>
                  <a:pt x="20870" y="963609"/>
                  <a:pt x="0" y="844327"/>
                </a:cubicBezTo>
                <a:cubicBezTo>
                  <a:pt x="-20870" y="725045"/>
                  <a:pt x="10884" y="535950"/>
                  <a:pt x="0" y="440880"/>
                </a:cubicBezTo>
                <a:cubicBezTo>
                  <a:pt x="-10884" y="345810"/>
                  <a:pt x="43591" y="174314"/>
                  <a:pt x="0" y="0"/>
                </a:cubicBezTo>
                <a:close/>
              </a:path>
            </a:pathLst>
          </a:custGeom>
          <a:noFill/>
          <a:ln w="69850" cmpd="thinThick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394004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Arrow: Circular 36">
            <a:extLst>
              <a:ext uri="{FF2B5EF4-FFF2-40B4-BE49-F238E27FC236}">
                <a16:creationId xmlns:a16="http://schemas.microsoft.com/office/drawing/2014/main" id="{3C76D6E8-9410-4450-976C-4B66B1270068}"/>
              </a:ext>
            </a:extLst>
          </p:cNvPr>
          <p:cNvSpPr/>
          <p:nvPr/>
        </p:nvSpPr>
        <p:spPr>
          <a:xfrm rot="17619802">
            <a:off x="8795636" y="4519249"/>
            <a:ext cx="2447667" cy="2329668"/>
          </a:xfrm>
          <a:prstGeom prst="circularArrow">
            <a:avLst>
              <a:gd name="adj1" fmla="val 3116"/>
              <a:gd name="adj2" fmla="val 631289"/>
              <a:gd name="adj3" fmla="val 19246700"/>
              <a:gd name="adj4" fmla="val 14678431"/>
              <a:gd name="adj5" fmla="val 670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36" name="Picture 12" descr="Unity Reviews 2022: Details, Pricing, &amp; Features | G2">
            <a:extLst>
              <a:ext uri="{FF2B5EF4-FFF2-40B4-BE49-F238E27FC236}">
                <a16:creationId xmlns:a16="http://schemas.microsoft.com/office/drawing/2014/main" id="{96B65C50-F6CC-44CD-B46B-2C7130BCD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793" y="4341247"/>
            <a:ext cx="1552918" cy="1552918"/>
          </a:xfrm>
          <a:custGeom>
            <a:avLst/>
            <a:gdLst>
              <a:gd name="connsiteX0" fmla="*/ 0 w 1552918"/>
              <a:gd name="connsiteY0" fmla="*/ 0 h 1552918"/>
              <a:gd name="connsiteX1" fmla="*/ 502110 w 1552918"/>
              <a:gd name="connsiteY1" fmla="*/ 0 h 1552918"/>
              <a:gd name="connsiteX2" fmla="*/ 973162 w 1552918"/>
              <a:gd name="connsiteY2" fmla="*/ 0 h 1552918"/>
              <a:gd name="connsiteX3" fmla="*/ 1552918 w 1552918"/>
              <a:gd name="connsiteY3" fmla="*/ 0 h 1552918"/>
              <a:gd name="connsiteX4" fmla="*/ 1552918 w 1552918"/>
              <a:gd name="connsiteY4" fmla="*/ 502110 h 1552918"/>
              <a:gd name="connsiteX5" fmla="*/ 1552918 w 1552918"/>
              <a:gd name="connsiteY5" fmla="*/ 988691 h 1552918"/>
              <a:gd name="connsiteX6" fmla="*/ 1552918 w 1552918"/>
              <a:gd name="connsiteY6" fmla="*/ 1552918 h 1552918"/>
              <a:gd name="connsiteX7" fmla="*/ 1035279 w 1552918"/>
              <a:gd name="connsiteY7" fmla="*/ 1552918 h 1552918"/>
              <a:gd name="connsiteX8" fmla="*/ 486581 w 1552918"/>
              <a:gd name="connsiteY8" fmla="*/ 1552918 h 1552918"/>
              <a:gd name="connsiteX9" fmla="*/ 0 w 1552918"/>
              <a:gd name="connsiteY9" fmla="*/ 1552918 h 1552918"/>
              <a:gd name="connsiteX10" fmla="*/ 0 w 1552918"/>
              <a:gd name="connsiteY10" fmla="*/ 1035279 h 1552918"/>
              <a:gd name="connsiteX11" fmla="*/ 0 w 1552918"/>
              <a:gd name="connsiteY11" fmla="*/ 533169 h 1552918"/>
              <a:gd name="connsiteX12" fmla="*/ 0 w 1552918"/>
              <a:gd name="connsiteY12" fmla="*/ 0 h 155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52918" h="1552918" extrusionOk="0">
                <a:moveTo>
                  <a:pt x="0" y="0"/>
                </a:moveTo>
                <a:cubicBezTo>
                  <a:pt x="147645" y="-45607"/>
                  <a:pt x="336005" y="6622"/>
                  <a:pt x="502110" y="0"/>
                </a:cubicBezTo>
                <a:cubicBezTo>
                  <a:pt x="668215" y="-6622"/>
                  <a:pt x="780189" y="51051"/>
                  <a:pt x="973162" y="0"/>
                </a:cubicBezTo>
                <a:cubicBezTo>
                  <a:pt x="1166135" y="-51051"/>
                  <a:pt x="1413800" y="48426"/>
                  <a:pt x="1552918" y="0"/>
                </a:cubicBezTo>
                <a:cubicBezTo>
                  <a:pt x="1588175" y="241403"/>
                  <a:pt x="1527391" y="305181"/>
                  <a:pt x="1552918" y="502110"/>
                </a:cubicBezTo>
                <a:cubicBezTo>
                  <a:pt x="1578445" y="699039"/>
                  <a:pt x="1526733" y="799414"/>
                  <a:pt x="1552918" y="988691"/>
                </a:cubicBezTo>
                <a:cubicBezTo>
                  <a:pt x="1579103" y="1177968"/>
                  <a:pt x="1534894" y="1379550"/>
                  <a:pt x="1552918" y="1552918"/>
                </a:cubicBezTo>
                <a:cubicBezTo>
                  <a:pt x="1449158" y="1561457"/>
                  <a:pt x="1286116" y="1505207"/>
                  <a:pt x="1035279" y="1552918"/>
                </a:cubicBezTo>
                <a:cubicBezTo>
                  <a:pt x="784442" y="1600629"/>
                  <a:pt x="659327" y="1517390"/>
                  <a:pt x="486581" y="1552918"/>
                </a:cubicBezTo>
                <a:cubicBezTo>
                  <a:pt x="313835" y="1588446"/>
                  <a:pt x="107378" y="1551963"/>
                  <a:pt x="0" y="1552918"/>
                </a:cubicBezTo>
                <a:cubicBezTo>
                  <a:pt x="-58681" y="1447118"/>
                  <a:pt x="34200" y="1218686"/>
                  <a:pt x="0" y="1035279"/>
                </a:cubicBezTo>
                <a:cubicBezTo>
                  <a:pt x="-34200" y="851872"/>
                  <a:pt x="3074" y="740210"/>
                  <a:pt x="0" y="533169"/>
                </a:cubicBezTo>
                <a:cubicBezTo>
                  <a:pt x="-3074" y="326128"/>
                  <a:pt x="51902" y="159107"/>
                  <a:pt x="0" y="0"/>
                </a:cubicBezTo>
                <a:close/>
              </a:path>
            </a:pathLst>
          </a:custGeom>
          <a:noFill/>
          <a:ln w="698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456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>
            <a:extLst>
              <a:ext uri="{FF2B5EF4-FFF2-40B4-BE49-F238E27FC236}">
                <a16:creationId xmlns:a16="http://schemas.microsoft.com/office/drawing/2014/main" id="{27192C87-0A31-4779-8CEF-66E043EE81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8185" b="15565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innerShdw blurRad="1270000">
              <a:prstClr val="black"/>
            </a:inn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3EBD843-F2AD-4A88-99C7-D3BEBC49B310}"/>
              </a:ext>
            </a:extLst>
          </p:cNvPr>
          <p:cNvSpPr/>
          <p:nvPr/>
        </p:nvSpPr>
        <p:spPr>
          <a:xfrm>
            <a:off x="3477391" y="1"/>
            <a:ext cx="8714610" cy="6858000"/>
          </a:xfrm>
          <a:prstGeom prst="rect">
            <a:avLst/>
          </a:prstGeom>
          <a:gradFill>
            <a:gsLst>
              <a:gs pos="81000">
                <a:schemeClr val="tx1">
                  <a:alpha val="39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2A9407-A396-4118-93F2-94D2F1D90663}"/>
              </a:ext>
            </a:extLst>
          </p:cNvPr>
          <p:cNvSpPr txBox="1">
            <a:spLocks/>
          </p:cNvSpPr>
          <p:nvPr/>
        </p:nvSpPr>
        <p:spPr>
          <a:xfrm>
            <a:off x="176173" y="165275"/>
            <a:ext cx="7301061" cy="5840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Final Project Plan: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7AFD4C3-2FBA-11F0-ECBD-F8029C872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54" y="1362392"/>
            <a:ext cx="6744386" cy="4133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7DD76A7-6BE6-BEB9-6817-8B1DD9775804}"/>
              </a:ext>
            </a:extLst>
          </p:cNvPr>
          <p:cNvSpPr txBox="1"/>
          <p:nvPr/>
        </p:nvSpPr>
        <p:spPr>
          <a:xfrm>
            <a:off x="174328" y="1079689"/>
            <a:ext cx="44121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400" dirty="0">
                <a:solidFill>
                  <a:schemeClr val="bg1"/>
                </a:solidFill>
                <a:latin typeface="Agency FB" panose="020B0503020202020204" pitchFamily="34" charset="0"/>
              </a:rPr>
              <a:t>To build a platform that supports the communication of input multiple devices and classification of EEG, EMG and other data.</a:t>
            </a:r>
          </a:p>
          <a:p>
            <a:pPr lvl="2"/>
            <a:endParaRPr lang="en-GB" sz="16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  <a:p>
            <a:pPr lvl="2"/>
            <a:r>
              <a:rPr lang="en-GB" sz="16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The project was split into 4 sections: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35D12B-091D-14C7-67EA-B3E65225F8C4}"/>
              </a:ext>
            </a:extLst>
          </p:cNvPr>
          <p:cNvSpPr txBox="1"/>
          <p:nvPr/>
        </p:nvSpPr>
        <p:spPr>
          <a:xfrm>
            <a:off x="179559" y="3279309"/>
            <a:ext cx="6226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Data Acquisition / System Inputs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9EA1C6-741D-EFAB-E3B5-2195D197D365}"/>
              </a:ext>
            </a:extLst>
          </p:cNvPr>
          <p:cNvSpPr txBox="1"/>
          <p:nvPr/>
        </p:nvSpPr>
        <p:spPr>
          <a:xfrm>
            <a:off x="174168" y="3518894"/>
            <a:ext cx="6226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Network Communication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51071D-6A78-6B11-8AF7-81B19AB34CF4}"/>
              </a:ext>
            </a:extLst>
          </p:cNvPr>
          <p:cNvSpPr txBox="1"/>
          <p:nvPr/>
        </p:nvSpPr>
        <p:spPr>
          <a:xfrm>
            <a:off x="174168" y="3760285"/>
            <a:ext cx="6226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Machine Learning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38EDE0-C328-3643-8473-765E5DF8062A}"/>
              </a:ext>
            </a:extLst>
          </p:cNvPr>
          <p:cNvSpPr txBox="1"/>
          <p:nvPr/>
        </p:nvSpPr>
        <p:spPr>
          <a:xfrm>
            <a:off x="179559" y="4012901"/>
            <a:ext cx="6226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The test artifact</a:t>
            </a:r>
          </a:p>
        </p:txBody>
      </p:sp>
    </p:spTree>
    <p:extLst>
      <p:ext uri="{BB962C8B-B14F-4D97-AF65-F5344CB8AC3E}">
        <p14:creationId xmlns:p14="http://schemas.microsoft.com/office/powerpoint/2010/main" val="355607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29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>
            <a:extLst>
              <a:ext uri="{FF2B5EF4-FFF2-40B4-BE49-F238E27FC236}">
                <a16:creationId xmlns:a16="http://schemas.microsoft.com/office/drawing/2014/main" id="{27192C87-0A31-4779-8CEF-66E043EE81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8185" b="15565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innerShdw blurRad="1270000">
              <a:prstClr val="black"/>
            </a:inn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3EBD843-F2AD-4A88-99C7-D3BEBC49B310}"/>
              </a:ext>
            </a:extLst>
          </p:cNvPr>
          <p:cNvSpPr/>
          <p:nvPr/>
        </p:nvSpPr>
        <p:spPr>
          <a:xfrm>
            <a:off x="3477391" y="1"/>
            <a:ext cx="8714610" cy="6858000"/>
          </a:xfrm>
          <a:prstGeom prst="rect">
            <a:avLst/>
          </a:prstGeom>
          <a:gradFill>
            <a:gsLst>
              <a:gs pos="81000">
                <a:schemeClr val="tx1">
                  <a:alpha val="39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2A9407-A396-4118-93F2-94D2F1D90663}"/>
              </a:ext>
            </a:extLst>
          </p:cNvPr>
          <p:cNvSpPr txBox="1">
            <a:spLocks/>
          </p:cNvSpPr>
          <p:nvPr/>
        </p:nvSpPr>
        <p:spPr>
          <a:xfrm>
            <a:off x="176173" y="165275"/>
            <a:ext cx="7301061" cy="5840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System Inputs: </a:t>
            </a:r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671C93F2-984F-2894-E44E-1FEB87AA7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32" y="1362392"/>
            <a:ext cx="6744407" cy="3437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BCD63D-0E08-C8C7-6F3D-8BAC153B9549}"/>
              </a:ext>
            </a:extLst>
          </p:cNvPr>
          <p:cNvSpPr txBox="1"/>
          <p:nvPr/>
        </p:nvSpPr>
        <p:spPr>
          <a:xfrm>
            <a:off x="174328" y="1079689"/>
            <a:ext cx="4412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400" dirty="0">
                <a:solidFill>
                  <a:schemeClr val="bg1"/>
                </a:solidFill>
                <a:latin typeface="Agency FB" panose="020B0503020202020204" pitchFamily="34" charset="0"/>
              </a:rPr>
              <a:t>Inputs within the project consisted of EEG, EMG and the typical inputs from either a VR headset or Windows PC.</a:t>
            </a:r>
            <a:endParaRPr lang="en-GB" sz="1600" dirty="0">
              <a:solidFill>
                <a:schemeClr val="bg2">
                  <a:lumMod val="7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80AC2-18DC-3895-1396-01076D942881}"/>
              </a:ext>
            </a:extLst>
          </p:cNvPr>
          <p:cNvSpPr txBox="1"/>
          <p:nvPr/>
        </p:nvSpPr>
        <p:spPr>
          <a:xfrm>
            <a:off x="174316" y="2554461"/>
            <a:ext cx="44121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GB" sz="16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Electromyography: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Blink detection for interference detection and blocking.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646693-EA83-E70B-3A62-142CFE9297DA}"/>
              </a:ext>
            </a:extLst>
          </p:cNvPr>
          <p:cNvSpPr txBox="1"/>
          <p:nvPr/>
        </p:nvSpPr>
        <p:spPr>
          <a:xfrm>
            <a:off x="174316" y="3523485"/>
            <a:ext cx="4412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GB" sz="16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Electroencephalography: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Avatar arm control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Adaptive difficulty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4D8B78-8DBC-523A-824A-23C448E3DB00}"/>
              </a:ext>
            </a:extLst>
          </p:cNvPr>
          <p:cNvSpPr txBox="1"/>
          <p:nvPr/>
        </p:nvSpPr>
        <p:spPr>
          <a:xfrm>
            <a:off x="174328" y="4744154"/>
            <a:ext cx="44121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GB" sz="16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Windows Input / VR: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Interacting within the game for generic inputs like menu’s and controlling parts of the mini-games.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Character orientation controls.</a:t>
            </a:r>
          </a:p>
        </p:txBody>
      </p:sp>
    </p:spTree>
    <p:extLst>
      <p:ext uri="{BB962C8B-B14F-4D97-AF65-F5344CB8AC3E}">
        <p14:creationId xmlns:p14="http://schemas.microsoft.com/office/powerpoint/2010/main" val="275655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>
            <a:extLst>
              <a:ext uri="{FF2B5EF4-FFF2-40B4-BE49-F238E27FC236}">
                <a16:creationId xmlns:a16="http://schemas.microsoft.com/office/drawing/2014/main" id="{27192C87-0A31-4779-8CEF-66E043EE81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8185" b="15565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innerShdw blurRad="1270000">
              <a:prstClr val="black"/>
            </a:inn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3EBD843-F2AD-4A88-99C7-D3BEBC49B310}"/>
              </a:ext>
            </a:extLst>
          </p:cNvPr>
          <p:cNvSpPr/>
          <p:nvPr/>
        </p:nvSpPr>
        <p:spPr>
          <a:xfrm>
            <a:off x="3477391" y="1"/>
            <a:ext cx="8714610" cy="6858000"/>
          </a:xfrm>
          <a:prstGeom prst="rect">
            <a:avLst/>
          </a:prstGeom>
          <a:gradFill>
            <a:gsLst>
              <a:gs pos="81000">
                <a:schemeClr val="tx1">
                  <a:alpha val="39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2A9407-A396-4118-93F2-94D2F1D90663}"/>
              </a:ext>
            </a:extLst>
          </p:cNvPr>
          <p:cNvSpPr txBox="1">
            <a:spLocks/>
          </p:cNvSpPr>
          <p:nvPr/>
        </p:nvSpPr>
        <p:spPr>
          <a:xfrm>
            <a:off x="176173" y="165275"/>
            <a:ext cx="7301061" cy="5840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Local Network Communication: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A2DF5ED-B834-E264-FC1D-22AB25E23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54" y="1362391"/>
            <a:ext cx="6747842" cy="3325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284F16-30EC-A541-F097-7E0B8E155324}"/>
              </a:ext>
            </a:extLst>
          </p:cNvPr>
          <p:cNvSpPr txBox="1"/>
          <p:nvPr/>
        </p:nvSpPr>
        <p:spPr>
          <a:xfrm>
            <a:off x="174328" y="1079689"/>
            <a:ext cx="441218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400" dirty="0">
                <a:solidFill>
                  <a:schemeClr val="bg1"/>
                </a:solidFill>
                <a:latin typeface="Agency FB" panose="020B0503020202020204" pitchFamily="34" charset="0"/>
              </a:rPr>
              <a:t>Cross device communication using the LSL protocol.</a:t>
            </a:r>
          </a:p>
          <a:p>
            <a:pPr lvl="1"/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lvl="2"/>
            <a:r>
              <a:rPr lang="en-GB" sz="1600" dirty="0">
                <a:solidFill>
                  <a:schemeClr val="bg1"/>
                </a:solidFill>
                <a:latin typeface="Agency FB" panose="020B0503020202020204" pitchFamily="34" charset="0"/>
              </a:rPr>
              <a:t>LSL StreamOutlet used to broadcast streams to the entire local network.</a:t>
            </a:r>
          </a:p>
          <a:p>
            <a:pPr lvl="2"/>
            <a:endParaRPr lang="en-GB" sz="16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lvl="2"/>
            <a:r>
              <a:rPr lang="en-GB" sz="1600" dirty="0">
                <a:solidFill>
                  <a:schemeClr val="bg1"/>
                </a:solidFill>
                <a:latin typeface="Agency FB" panose="020B0503020202020204" pitchFamily="34" charset="0"/>
              </a:rPr>
              <a:t> LSL StreamInlet used to listen and pull samples from broadcasted streams.</a:t>
            </a:r>
          </a:p>
        </p:txBody>
      </p:sp>
    </p:spTree>
    <p:extLst>
      <p:ext uri="{BB962C8B-B14F-4D97-AF65-F5344CB8AC3E}">
        <p14:creationId xmlns:p14="http://schemas.microsoft.com/office/powerpoint/2010/main" val="269134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>
            <a:extLst>
              <a:ext uri="{FF2B5EF4-FFF2-40B4-BE49-F238E27FC236}">
                <a16:creationId xmlns:a16="http://schemas.microsoft.com/office/drawing/2014/main" id="{27192C87-0A31-4779-8CEF-66E043EE81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8185" b="15565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innerShdw blurRad="1270000">
              <a:prstClr val="black"/>
            </a:inn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3EBD843-F2AD-4A88-99C7-D3BEBC49B310}"/>
              </a:ext>
            </a:extLst>
          </p:cNvPr>
          <p:cNvSpPr/>
          <p:nvPr/>
        </p:nvSpPr>
        <p:spPr>
          <a:xfrm>
            <a:off x="3477391" y="1"/>
            <a:ext cx="8714610" cy="6858000"/>
          </a:xfrm>
          <a:prstGeom prst="rect">
            <a:avLst/>
          </a:prstGeom>
          <a:gradFill>
            <a:gsLst>
              <a:gs pos="81000">
                <a:schemeClr val="tx1">
                  <a:alpha val="39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2A9407-A396-4118-93F2-94D2F1D90663}"/>
              </a:ext>
            </a:extLst>
          </p:cNvPr>
          <p:cNvSpPr txBox="1">
            <a:spLocks/>
          </p:cNvSpPr>
          <p:nvPr/>
        </p:nvSpPr>
        <p:spPr>
          <a:xfrm>
            <a:off x="176173" y="165275"/>
            <a:ext cx="7301061" cy="5840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Machine Learning: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CDBCE96-CF16-B277-C736-291C1BEBB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54" y="1362391"/>
            <a:ext cx="6744386" cy="22445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531E12-73A3-E1D6-B28F-652B9865A3E1}"/>
              </a:ext>
            </a:extLst>
          </p:cNvPr>
          <p:cNvSpPr txBox="1"/>
          <p:nvPr/>
        </p:nvSpPr>
        <p:spPr>
          <a:xfrm>
            <a:off x="174328" y="1079689"/>
            <a:ext cx="4412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400" dirty="0">
                <a:solidFill>
                  <a:schemeClr val="bg1"/>
                </a:solidFill>
                <a:latin typeface="Agency FB" panose="020B0503020202020204" pitchFamily="34" charset="0"/>
              </a:rPr>
              <a:t>Feed Forward Neural Networks created with TensorFlow used to classify the EEG and EMG data.</a:t>
            </a:r>
            <a:endParaRPr lang="en-GB" sz="1600" dirty="0">
              <a:solidFill>
                <a:schemeClr val="bg2">
                  <a:lumMod val="75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0FE8E-D33E-807B-0D1B-EF60DA73EE80}"/>
              </a:ext>
            </a:extLst>
          </p:cNvPr>
          <p:cNvSpPr txBox="1"/>
          <p:nvPr/>
        </p:nvSpPr>
        <p:spPr>
          <a:xfrm>
            <a:off x="174316" y="2554461"/>
            <a:ext cx="44121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GB" sz="16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Electromyography: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Blink detection classification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1E5224-5F6E-3C87-4E02-7C399A6DE847}"/>
              </a:ext>
            </a:extLst>
          </p:cNvPr>
          <p:cNvSpPr txBox="1"/>
          <p:nvPr/>
        </p:nvSpPr>
        <p:spPr>
          <a:xfrm>
            <a:off x="174316" y="3523485"/>
            <a:ext cx="44121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GB" sz="16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Electroencephalography: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Motor imagery classification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Relaxation to concentration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23376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750F59D-7D99-4171-9C70-7F2B3106D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8185" b="15565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innerShdw blurRad="1270000">
              <a:prstClr val="black"/>
            </a:innerShdw>
          </a:effec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F5150CFD-2649-4694-BA94-DE7193B35F3F}"/>
              </a:ext>
            </a:extLst>
          </p:cNvPr>
          <p:cNvSpPr txBox="1">
            <a:spLocks/>
          </p:cNvSpPr>
          <p:nvPr/>
        </p:nvSpPr>
        <p:spPr>
          <a:xfrm>
            <a:off x="358737" y="2666512"/>
            <a:ext cx="11474506" cy="1524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solidFill>
                  <a:schemeClr val="bg1"/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331638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750F59D-7D99-4171-9C70-7F2B3106D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8185" b="15565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innerShdw blurRad="1270000">
              <a:prstClr val="black"/>
            </a:inn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9E2DE88-A902-51BE-9D46-623B636FB1BC}"/>
              </a:ext>
            </a:extLst>
          </p:cNvPr>
          <p:cNvSpPr txBox="1">
            <a:spLocks/>
          </p:cNvSpPr>
          <p:nvPr/>
        </p:nvSpPr>
        <p:spPr>
          <a:xfrm>
            <a:off x="176173" y="165275"/>
            <a:ext cx="7301061" cy="5840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LSL Integration: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D85EB5-4BC1-BFF7-7A8B-8F6B525459BD}"/>
              </a:ext>
            </a:extLst>
          </p:cNvPr>
          <p:cNvSpPr txBox="1"/>
          <p:nvPr/>
        </p:nvSpPr>
        <p:spPr>
          <a:xfrm>
            <a:off x="174328" y="1079689"/>
            <a:ext cx="441218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400" dirty="0">
                <a:solidFill>
                  <a:schemeClr val="bg1"/>
                </a:solidFill>
                <a:latin typeface="Agency FB" panose="020B0503020202020204" pitchFamily="34" charset="0"/>
              </a:rPr>
              <a:t>Data Spoofing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Due to the automatic transferring of LSL data from EEG devices no real work needs to be put into this. Instead for matching the channel size / data structure used with the training data spoofing of pre-recorded data was used.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lvl="1"/>
            <a:r>
              <a:rPr lang="en-GB" sz="2400" dirty="0" err="1">
                <a:solidFill>
                  <a:schemeClr val="bg1"/>
                </a:solidFill>
                <a:latin typeface="Agency FB" panose="020B0503020202020204" pitchFamily="34" charset="0"/>
              </a:rPr>
              <a:t>LSLInput</a:t>
            </a:r>
            <a:r>
              <a:rPr lang="en-GB" sz="2400" dirty="0">
                <a:solidFill>
                  <a:schemeClr val="bg1"/>
                </a:solidFill>
                <a:latin typeface="Agency FB" panose="020B0503020202020204" pitchFamily="34" charset="0"/>
              </a:rPr>
              <a:t>&lt;T&gt; Class</a:t>
            </a:r>
            <a:endParaRPr lang="en-GB" sz="36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Abstract class I created to interface with the LSL C# class for Unity and read data from the network.</a:t>
            </a:r>
            <a:endParaRPr lang="en-GB" sz="16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lvl="1"/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lvl="1"/>
            <a:r>
              <a:rPr lang="en-GB" sz="2400" dirty="0" err="1">
                <a:solidFill>
                  <a:schemeClr val="bg1"/>
                </a:solidFill>
                <a:latin typeface="Agency FB" panose="020B0503020202020204" pitchFamily="34" charset="0"/>
              </a:rPr>
              <a:t>LSLOutput</a:t>
            </a:r>
            <a:r>
              <a:rPr lang="en-GB" sz="2400" dirty="0">
                <a:solidFill>
                  <a:schemeClr val="bg1"/>
                </a:solidFill>
                <a:latin typeface="Agency FB" panose="020B0503020202020204" pitchFamily="34" charset="0"/>
              </a:rPr>
              <a:t>&lt;T&gt; Class</a:t>
            </a:r>
            <a:endParaRPr lang="en-GB" sz="48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Bahnschrift SemiLight SemiConde" panose="020B0502040204020203" pitchFamily="34" charset="0"/>
              </a:rPr>
              <a:t>Abstract class I created to interface with the LSL C# class for Unity and read data from the network.</a:t>
            </a:r>
            <a:endParaRPr lang="en-GB" sz="16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lvl="1"/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2C9804-9154-4FF5-12AF-83B455669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01" y="749324"/>
            <a:ext cx="6418291" cy="325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5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5829</TotalTime>
  <Words>732</Words>
  <Application>Microsoft Office PowerPoint</Application>
  <PresentationFormat>Widescreen</PresentationFormat>
  <Paragraphs>137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Agency FB</vt:lpstr>
      <vt:lpstr>Arial</vt:lpstr>
      <vt:lpstr>Bahnschrift Light Condensed</vt:lpstr>
      <vt:lpstr>Bahnschrift SemiLight SemiConde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Charlie</dc:creator>
  <cp:lastModifiedBy>Charlie</cp:lastModifiedBy>
  <cp:revision>162</cp:revision>
  <dcterms:created xsi:type="dcterms:W3CDTF">2022-03-17T23:47:01Z</dcterms:created>
  <dcterms:modified xsi:type="dcterms:W3CDTF">2022-06-08T00:42:32Z</dcterms:modified>
</cp:coreProperties>
</file>